
<file path=[Content_Types].xml><?xml version="1.0" encoding="utf-8"?>
<Types xmlns="http://schemas.openxmlformats.org/package/2006/content-types">
  <Default Extension="wav" ContentType="audio/x-wav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</p:sldIdLst>
  <p:sldSz cx="9144000" cy="6858000" type="screen4x3"/>
  <p:notesSz cx="6858000" cy="9144000"/>
  <p:custDataLst>
    <p:tags r:id="rId17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 userDrawn="1">
          <p15:clr>
            <a:srgbClr val="A4A3A4"/>
          </p15:clr>
        </p15:guide>
        <p15:guide id="2" pos="29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DC2"/>
    <a:srgbClr val="1D41D5"/>
    <a:srgbClr val="DD8A69"/>
    <a:srgbClr val="D19175"/>
    <a:srgbClr val="E6E6E6"/>
    <a:srgbClr val="F8FA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57"/>
        <p:guide pos="2902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5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.png"/><Relationship Id="rId3" Type="http://schemas.openxmlformats.org/officeDocument/2006/relationships/tags" Target="../tags/tag4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.png"/><Relationship Id="rId3" Type="http://schemas.openxmlformats.org/officeDocument/2006/relationships/tags" Target="../tags/tag5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.png"/><Relationship Id="rId3" Type="http://schemas.openxmlformats.org/officeDocument/2006/relationships/tags" Target="../tags/tag6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.png"/><Relationship Id="rId3" Type="http://schemas.openxmlformats.org/officeDocument/2006/relationships/tags" Target="../tags/tag7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.png"/><Relationship Id="rId3" Type="http://schemas.openxmlformats.org/officeDocument/2006/relationships/tags" Target="../tags/tag8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image" Target="../media/image18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2.png"/><Relationship Id="rId3" Type="http://schemas.microsoft.com/office/2007/relationships/media" Target="../media/audio1.wav"/><Relationship Id="rId2" Type="http://schemas.openxmlformats.org/officeDocument/2006/relationships/audio" Target="../media/audio1.wav"/><Relationship Id="rId1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DC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中班-小兔子找朋友 - 副本2"/>
          <p:cNvPicPr>
            <a:picLocks noChangeAspect="1"/>
          </p:cNvPicPr>
          <p:nvPr>
            <p:ph idx="1"/>
          </p:nvPr>
        </p:nvPicPr>
        <p:blipFill>
          <a:blip r:embed="rId1"/>
          <a:srcRect l="1943" t="34035" r="3074" b="8733"/>
          <a:stretch>
            <a:fillRect/>
          </a:stretch>
        </p:blipFill>
        <p:spPr>
          <a:xfrm>
            <a:off x="1187450" y="274955"/>
            <a:ext cx="7044690" cy="5962650"/>
          </a:xfrm>
          <a:prstGeom prst="rect">
            <a:avLst/>
          </a:prstGeom>
        </p:spPr>
      </p:pic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60" y="594931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内容占位符 5" descr="中班-小兔子找朋友 - 副本3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0" y="-27305"/>
            <a:ext cx="4631690" cy="6884670"/>
          </a:xfrm>
          <a:prstGeom prst="rect">
            <a:avLst/>
          </a:prstGeom>
        </p:spPr>
      </p:pic>
      <p:pic>
        <p:nvPicPr>
          <p:cNvPr id="7" name="内容占位符 6" descr="中班-小兔子找朋友 - 副本4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38345" y="0"/>
            <a:ext cx="460565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79070" y="116840"/>
            <a:ext cx="3904615" cy="1235710"/>
          </a:xfrm>
          <a:prstGeom prst="roundRect">
            <a:avLst/>
          </a:prstGeom>
          <a:solidFill>
            <a:schemeClr val="bg1">
              <a:lumMod val="95000"/>
              <a:alpha val="54000"/>
            </a:schemeClr>
          </a:solidFill>
          <a:effectLst>
            <a:softEdge rad="50800"/>
          </a:effectLst>
        </p:spPr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冬天到了，兔妈妈给小兔子准备了新的</a:t>
            </a:r>
            <a:r>
              <a:rPr lang="zh-CN" sz="2000">
                <a:solidFill>
                  <a:srgbClr val="1F2DA8"/>
                </a:solidFill>
                <a:latin typeface="楷体" panose="02010609060101010101" charset="-122"/>
                <a:ea typeface="楷体" panose="02010609060101010101" charset="-122"/>
              </a:rPr>
              <a:t>棉衣</a:t>
            </a:r>
            <a:r>
              <a:rPr 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、棉裤、棉鞋、棉</a:t>
            </a:r>
            <a:r>
              <a:rPr lang="zh-CN" sz="2000">
                <a:solidFill>
                  <a:srgbClr val="1F2DA8"/>
                </a:solidFill>
                <a:latin typeface="楷体" panose="02010609060101010101" charset="-122"/>
                <a:ea typeface="楷体" panose="02010609060101010101" charset="-122"/>
              </a:rPr>
              <a:t>手套、</a:t>
            </a:r>
            <a:r>
              <a:rPr lang="zh-CN" sz="2000">
                <a:latin typeface="楷体" panose="02010609060101010101" charset="-122"/>
                <a:ea typeface="楷体" panose="02010609060101010101" charset="-122"/>
              </a:rPr>
              <a:t>棉</a:t>
            </a:r>
            <a:r>
              <a:rPr lang="zh-CN" sz="2000">
                <a:solidFill>
                  <a:srgbClr val="1F2DA8"/>
                </a:solidFill>
                <a:latin typeface="楷体" panose="02010609060101010101" charset="-122"/>
                <a:ea typeface="楷体" panose="02010609060101010101" charset="-122"/>
              </a:rPr>
              <a:t>围巾</a:t>
            </a:r>
            <a:r>
              <a:rPr lang="zh-CN" sz="2000">
                <a:latin typeface="楷体" panose="02010609060101010101" charset="-122"/>
                <a:ea typeface="楷体" panose="02010609060101010101" charset="-122"/>
              </a:rPr>
              <a:t>，还有棉</a:t>
            </a:r>
            <a:r>
              <a:rPr lang="zh-CN" sz="2000">
                <a:solidFill>
                  <a:srgbClr val="1F2DA8"/>
                </a:solidFill>
                <a:latin typeface="楷体" panose="02010609060101010101" charset="-122"/>
                <a:ea typeface="楷体" panose="02010609060101010101" charset="-122"/>
              </a:rPr>
              <a:t>帽子</a:t>
            </a:r>
            <a:r>
              <a:rPr 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4932045" y="260350"/>
            <a:ext cx="4133215" cy="415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小兔子穿戴好，就</a:t>
            </a:r>
            <a:r>
              <a:rPr lang="zh-CN" sz="2000">
                <a:solidFill>
                  <a:srgbClr val="1F2DA8"/>
                </a:solidFill>
                <a:latin typeface="楷体" panose="02010609060101010101" charset="-122"/>
                <a:ea typeface="楷体" panose="02010609060101010101" charset="-122"/>
              </a:rPr>
              <a:t>高兴</a:t>
            </a:r>
            <a:r>
              <a:rPr 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地出去找好</a:t>
            </a:r>
            <a:r>
              <a:rPr lang="zh-CN" sz="2000">
                <a:solidFill>
                  <a:srgbClr val="1F2DA8"/>
                </a:solidFill>
                <a:latin typeface="楷体" panose="02010609060101010101" charset="-122"/>
                <a:ea typeface="楷体" panose="02010609060101010101" charset="-122"/>
              </a:rPr>
              <a:t>朋友</a:t>
            </a:r>
            <a:r>
              <a:rPr lang="zh-CN" sz="2000">
                <a:latin typeface="楷体" panose="02010609060101010101" charset="-122"/>
                <a:ea typeface="楷体" panose="02010609060101010101" charset="-122"/>
              </a:rPr>
              <a:t>玩了。</a:t>
            </a:r>
            <a:endParaRPr lang="zh-CN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0060" y="594931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/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p>
            <a:endParaRPr lang="zh-CN" altLang="en-US"/>
          </a:p>
        </p:txBody>
      </p:sp>
      <p:pic>
        <p:nvPicPr>
          <p:cNvPr id="5122" name="内容占位符 4" descr="中班-小兔子找朋友 - 副本5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0" y="-26987"/>
            <a:ext cx="4576763" cy="6907212"/>
          </a:xfrm>
        </p:spPr>
      </p:pic>
      <p:pic>
        <p:nvPicPr>
          <p:cNvPr id="5123" name="内容占位符 5" descr="中班-小兔子找朋友 - 副本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5175" y="-26987"/>
            <a:ext cx="4568825" cy="6907212"/>
          </a:xfr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3491865" y="5157470"/>
            <a:ext cx="5249545" cy="404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小兔子路上遇到了小鸡，小鸡冻得直发抖，小兔子脱下棉鞋送给他，小鸡高兴地说：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叽叽叽，</a:t>
            </a:r>
            <a:r>
              <a:rPr lang="zh-CN" sz="2000">
                <a:solidFill>
                  <a:srgbClr val="1F2DA8"/>
                </a:solidFill>
                <a:latin typeface="楷体" panose="02010609060101010101" charset="-122"/>
                <a:ea typeface="楷体" panose="02010609060101010101" charset="-122"/>
              </a:rPr>
              <a:t>谢谢</a:t>
            </a:r>
            <a:r>
              <a:rPr 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小兔子，真暖和。</a:t>
            </a:r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”</a:t>
            </a:r>
            <a:endParaRPr lang="en-US" altLang="zh-CN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 descr="logo-透视不带白底1000pix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060" y="594931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p>
            <a:endParaRPr lang="zh-CN" altLang="en-US"/>
          </a:p>
        </p:txBody>
      </p:sp>
      <p:pic>
        <p:nvPicPr>
          <p:cNvPr id="6146" name="内容占位符 4" descr="中班-小兔子找朋友 - 副本7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575175" cy="6889750"/>
          </a:xfrm>
        </p:spPr>
      </p:pic>
      <p:pic>
        <p:nvPicPr>
          <p:cNvPr id="6147" name="内容占位符 5" descr="中班-小兔子找朋友 - 副本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43425" y="3175"/>
            <a:ext cx="4629150" cy="6858000"/>
          </a:xfr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2555875" y="5445125"/>
            <a:ext cx="5250180" cy="4667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小兔子路上遇到了小鸭，小鸭冻得直打哆嗦，小兔子摘下棉手套送给他，小鸭高兴地说：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嘎嘎嘎，</a:t>
            </a:r>
            <a:r>
              <a:rPr 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谢谢小兔子，真暖和。</a:t>
            </a:r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”</a:t>
            </a:r>
            <a:endParaRPr lang="en-US" altLang="zh-CN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 descr="logo-透视不带白底1000pix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060" y="594931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p>
            <a:endParaRPr lang="zh-CN" altLang="en-US"/>
          </a:p>
        </p:txBody>
      </p:sp>
      <p:pic>
        <p:nvPicPr>
          <p:cNvPr id="7170" name="内容占位符 4" descr="中班-小兔子找朋友 - 副本9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0" y="-26987"/>
            <a:ext cx="4572000" cy="6915150"/>
          </a:xfrm>
        </p:spPr>
      </p:pic>
      <p:pic>
        <p:nvPicPr>
          <p:cNvPr id="7171" name="内容占位符 5" descr="中班-小兔子找朋友 - 副本10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0"/>
            <a:ext cx="4572000" cy="6858000"/>
          </a:xfr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3420110" y="274955"/>
            <a:ext cx="5131435" cy="5416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小兔子路上遇到了小猫，小猫冻得直打寒战，小兔子摘下棉围巾送给他，小猫高兴地说：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喵喵喵，</a:t>
            </a:r>
            <a:r>
              <a:rPr 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谢谢小兔子，真暖和。</a:t>
            </a:r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”</a:t>
            </a:r>
            <a:endParaRPr lang="en-US" altLang="zh-CN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 descr="logo-透视不带白底1000pix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060" y="594931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p>
            <a:endParaRPr lang="zh-CN" altLang="en-US"/>
          </a:p>
        </p:txBody>
      </p:sp>
      <p:pic>
        <p:nvPicPr>
          <p:cNvPr id="8194" name="内容占位符 4" descr="中班-小兔子找朋友 - 副本11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572000" cy="6870065"/>
          </a:xfrm>
        </p:spPr>
      </p:pic>
      <p:pic>
        <p:nvPicPr>
          <p:cNvPr id="8195" name="内容占位符 5" descr="中班-小兔子找朋友 - 副本1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25963" y="0"/>
            <a:ext cx="4637087" cy="6858000"/>
          </a:xfr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3779520" y="4509135"/>
            <a:ext cx="3288030" cy="24498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小兔子路上遇到了小狗，小狗冻得直跺脚，小兔子脱下棉裤送给他，小狗高兴地说：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汪汪汪，</a:t>
            </a:r>
            <a:r>
              <a:rPr 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谢谢小兔子，真暖和。</a:t>
            </a:r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”</a:t>
            </a:r>
            <a:endParaRPr lang="en-US" altLang="zh-CN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 descr="logo-透视不带白底1000pix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060" y="594931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p>
            <a:endParaRPr lang="zh-CN" altLang="en-US"/>
          </a:p>
        </p:txBody>
      </p:sp>
      <p:pic>
        <p:nvPicPr>
          <p:cNvPr id="9218" name="内容占位符 4" descr="中班-小兔子找朋友 - 副本13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581525" cy="6858000"/>
          </a:xfrm>
        </p:spPr>
      </p:pic>
      <p:pic>
        <p:nvPicPr>
          <p:cNvPr id="9219" name="内容占位符 5" descr="中班-小兔子找朋友 - 副本1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56125" y="0"/>
            <a:ext cx="4606925" cy="6854825"/>
          </a:xfr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2051685" y="332740"/>
            <a:ext cx="6148070" cy="4337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小兔子路上遇到了小老鼠，小老鼠冻得蜷缩在角落里，小兔子脱下棉帽子送给他，小老鼠高兴地说：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吱吱吱，</a:t>
            </a:r>
            <a:r>
              <a:rPr 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谢谢小兔子，真暖和。</a:t>
            </a:r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”</a:t>
            </a:r>
            <a:endParaRPr lang="en-US" altLang="zh-CN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 descr="logo-透视不带白底1000pix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060" y="594931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p>
            <a:endParaRPr lang="zh-CN" altLang="en-US"/>
          </a:p>
        </p:txBody>
      </p:sp>
      <p:pic>
        <p:nvPicPr>
          <p:cNvPr id="10242" name="内容占位符 4" descr="中班-小兔子找朋友 - 副本15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-36195" y="0"/>
            <a:ext cx="4643120" cy="6858000"/>
          </a:xfrm>
        </p:spPr>
      </p:pic>
      <p:pic>
        <p:nvPicPr>
          <p:cNvPr id="10243" name="内容占位符 5" descr="中班-小兔子找朋友 - 副本1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06290" y="0"/>
            <a:ext cx="4561205" cy="6868160"/>
          </a:xfr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323850" y="188595"/>
            <a:ext cx="4401185" cy="817880"/>
          </a:xfrm>
          <a:prstGeom prst="roundRect">
            <a:avLst/>
          </a:prstGeom>
          <a:solidFill>
            <a:schemeClr val="bg1">
              <a:lumMod val="95000"/>
              <a:alpha val="55000"/>
            </a:schemeClr>
          </a:solidFill>
          <a:effectLst>
            <a:softEdge rad="50800"/>
          </a:effectLst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小兔子</a:t>
            </a:r>
            <a:r>
              <a:rPr lang="zh-CN" sz="2000">
                <a:latin typeface="楷体" panose="02010609060101010101" charset="-122"/>
                <a:ea typeface="楷体" panose="02010609060101010101" charset="-122"/>
              </a:rPr>
              <a:t>只剩下棉衣，她越来越冷，于是连忙跑回家。</a:t>
            </a:r>
            <a:endParaRPr lang="zh-CN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圆角矩形标注 4"/>
          <p:cNvSpPr/>
          <p:nvPr/>
        </p:nvSpPr>
        <p:spPr>
          <a:xfrm>
            <a:off x="35560" y="2816860"/>
            <a:ext cx="2653665" cy="1068705"/>
          </a:xfrm>
          <a:prstGeom prst="wedgeRoundRectCallout">
            <a:avLst>
              <a:gd name="adj1" fmla="val 35413"/>
              <a:gd name="adj2" fmla="val 91389"/>
              <a:gd name="adj3" fmla="val 16667"/>
            </a:avLst>
          </a:prstGeom>
          <a:solidFill>
            <a:srgbClr val="FBBDC2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“</a:t>
            </a:r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宝贝，你不是去找好朋友玩了吗？怎么回来了？</a:t>
            </a:r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endParaRPr lang="en-US" altLang="zh-CN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1115695" y="5445125"/>
            <a:ext cx="3214370" cy="1063625"/>
          </a:xfrm>
          <a:prstGeom prst="wedgeRoundRectCallout">
            <a:avLst>
              <a:gd name="adj1" fmla="val 33662"/>
              <a:gd name="adj2" fmla="val -87014"/>
              <a:gd name="adj3" fmla="val 16667"/>
            </a:avLst>
          </a:prstGeom>
          <a:solidFill>
            <a:srgbClr val="FBBDC2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“</a:t>
            </a:r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我出去找到了很多好朋友，还把我的</a:t>
            </a:r>
            <a:r>
              <a:rPr lang="zh-CN" altLang="en-US" sz="200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温暖</a:t>
            </a:r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送给了他们，我很开心。</a:t>
            </a:r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endParaRPr lang="en-US" altLang="zh-CN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" name="图片 1" descr="logo-透视不带白底1000pix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060" y="594931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/>
      <p:bldP spid="5" grpId="0" bldLvl="0" animBg="1"/>
      <p:bldP spid="5" grpId="1" animBg="1"/>
      <p:bldP spid="6" grpId="0" bldLvl="0" animBg="1"/>
      <p:bldP spid="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t="-8000" b="-10000"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" name="图片 7" descr="中班-小兔子找朋友 - 副本_16"/>
          <p:cNvPicPr>
            <a:picLocks noChangeAspect="1"/>
          </p:cNvPicPr>
          <p:nvPr/>
        </p:nvPicPr>
        <p:blipFill>
          <a:blip r:embed="rId2"/>
          <a:srcRect l="10301" t="7074" r="8678" b="9608"/>
          <a:stretch>
            <a:fillRect/>
          </a:stretch>
        </p:blipFill>
        <p:spPr>
          <a:xfrm>
            <a:off x="2195830" y="44450"/>
            <a:ext cx="4610100" cy="6537960"/>
          </a:xfrm>
          <a:prstGeom prst="rect">
            <a:avLst/>
          </a:prstGeom>
        </p:spPr>
      </p:pic>
      <p:cxnSp>
        <p:nvCxnSpPr>
          <p:cNvPr id="5" name="直接连接符 4"/>
          <p:cNvCxnSpPr/>
          <p:nvPr>
            <p:custDataLst>
              <p:tags r:id="rId3"/>
            </p:custDataLst>
          </p:nvPr>
        </p:nvCxnSpPr>
        <p:spPr>
          <a:xfrm>
            <a:off x="3707765" y="1341120"/>
            <a:ext cx="1440180" cy="19437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>
            <p:custDataLst>
              <p:tags r:id="rId4"/>
            </p:custDataLst>
          </p:nvPr>
        </p:nvCxnSpPr>
        <p:spPr>
          <a:xfrm flipV="1">
            <a:off x="3707765" y="1341120"/>
            <a:ext cx="1440180" cy="10077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>
            <a:off x="3707765" y="3284855"/>
            <a:ext cx="1440180" cy="28803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>
            <p:custDataLst>
              <p:tags r:id="rId6"/>
            </p:custDataLst>
          </p:nvPr>
        </p:nvCxnSpPr>
        <p:spPr>
          <a:xfrm>
            <a:off x="3707765" y="4293235"/>
            <a:ext cx="14401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7"/>
            </p:custDataLst>
          </p:nvPr>
        </p:nvCxnSpPr>
        <p:spPr>
          <a:xfrm>
            <a:off x="3707765" y="5229225"/>
            <a:ext cx="14401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8"/>
            </p:custDataLst>
          </p:nvPr>
        </p:nvCxnSpPr>
        <p:spPr>
          <a:xfrm flipV="1">
            <a:off x="3707765" y="2348865"/>
            <a:ext cx="1440180" cy="38163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9" name="图片 8" descr="logo-透视不带白底1000pix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0060" y="594931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t="-8000" b="-22000"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0" name="图片 9" descr="中班-小兔子找朋友 - 副本_17"/>
          <p:cNvPicPr>
            <a:picLocks noChangeAspect="1"/>
          </p:cNvPicPr>
          <p:nvPr/>
        </p:nvPicPr>
        <p:blipFill>
          <a:blip r:embed="rId2"/>
          <a:srcRect l="7258" t="7074" r="7092" b="20290"/>
          <a:stretch>
            <a:fillRect/>
          </a:stretch>
        </p:blipFill>
        <p:spPr>
          <a:xfrm>
            <a:off x="1907540" y="153035"/>
            <a:ext cx="5537835" cy="6381750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3420110" y="1917065"/>
            <a:ext cx="93535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5220335" y="1889760"/>
            <a:ext cx="1080135" cy="13950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3420110" y="3284855"/>
            <a:ext cx="935990" cy="28086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5220335" y="6093460"/>
            <a:ext cx="115189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420110" y="4653280"/>
            <a:ext cx="93599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220335" y="4653280"/>
            <a:ext cx="115189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3420110" y="3284855"/>
            <a:ext cx="935990" cy="273621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5220335" y="1844675"/>
            <a:ext cx="1080135" cy="14401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1" name="图片 10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060" y="594931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中班-小兔子找朋友 - 副本19"/>
          <p:cNvPicPr>
            <a:picLocks noChangeAspect="1"/>
          </p:cNvPicPr>
          <p:nvPr>
            <p:ph idx="1"/>
          </p:nvPr>
        </p:nvPicPr>
        <p:blipFill>
          <a:blip r:embed="rId1"/>
          <a:srcRect l="7547" t="3816" r="5300" b="7099"/>
          <a:stretch>
            <a:fillRect/>
          </a:stretch>
        </p:blipFill>
        <p:spPr>
          <a:xfrm>
            <a:off x="2252980" y="66040"/>
            <a:ext cx="4779010" cy="6781165"/>
          </a:xfrm>
          <a:prstGeom prst="rect">
            <a:avLst/>
          </a:prstGeom>
        </p:spPr>
      </p:pic>
      <p:pic>
        <p:nvPicPr>
          <p:cNvPr id="3" name="08-02-儿歌《找朋友》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5605" y="5877560"/>
            <a:ext cx="619125" cy="6191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635500" y="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6" name="图片 5" descr="logo-透视不带白底1000pi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0060" y="594931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COMMONDATA" val="eyJoZGlkIjoiNDI3Y2U4Yjk3N2RhODUwOGU0NGJmYzg1ODYyMGEwZjEifQ=="/>
  <p:tag name="commondata" val="eyJoZGlkIjoiNTc3YzkzNjQ3NWNhODg2OTk1MTUyMmMwZDE1YmIzMjc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453</Words>
  <Application>WPS 演示</Application>
  <PresentationFormat/>
  <Paragraphs>20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Wingdings</vt:lpstr>
      <vt:lpstr>楷体</vt:lpstr>
      <vt:lpstr>微软雅黑</vt:lpstr>
      <vt:lpstr>Arial Unicode MS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WPS_1724806743</cp:lastModifiedBy>
  <cp:revision>40</cp:revision>
  <dcterms:created xsi:type="dcterms:W3CDTF">2024-06-20T11:27:00Z</dcterms:created>
  <dcterms:modified xsi:type="dcterms:W3CDTF">2025-04-08T08:34:09Z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5042CBDF0CAC4658A0097DE8799A89BD_12</vt:lpwstr>
  </property>
</Properties>
</file>