
<file path=[Content_Types].xml><?xml version="1.0" encoding="utf-8"?>
<Types xmlns="http://schemas.openxmlformats.org/package/2006/content-types">
  <Default Extension="jpeg" ContentType="image/jpeg"/>
  <Default Extension="JPG" ContentType="image/.jpg"/>
  <Default Extension="wav" ContentType="audio/x-wav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72" r:id="rId14"/>
    <p:sldId id="268" r:id="rId15"/>
    <p:sldId id="276" r:id="rId16"/>
    <p:sldId id="271" r:id="rId17"/>
    <p:sldId id="269" r:id="rId18"/>
  </p:sldIdLst>
  <p:sldSz cx="9144000" cy="6858000" type="screen4x3"/>
  <p:notesSz cx="6858000" cy="9144000"/>
  <p:custDataLst>
    <p:tags r:id="rId22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6F0D4"/>
    <a:srgbClr val="E3EFD2"/>
    <a:srgbClr val="EBF3D8"/>
    <a:srgbClr val="ECF4D9"/>
    <a:srgbClr val="E8F1D6"/>
    <a:srgbClr val="FEFEFE"/>
    <a:srgbClr val="FEFDE9"/>
    <a:srgbClr val="FFFFFF"/>
    <a:srgbClr val="E6F3FA"/>
    <a:srgbClr val="FFED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2" Type="http://schemas.openxmlformats.org/officeDocument/2006/relationships/tags" Target="tags/tag1.xml"/><Relationship Id="rId21" Type="http://schemas.openxmlformats.org/officeDocument/2006/relationships/tableStyles" Target="tableStyles.xml"/><Relationship Id="rId20" Type="http://schemas.openxmlformats.org/officeDocument/2006/relationships/viewProps" Target="viewProps.xml"/><Relationship Id="rId2" Type="http://schemas.openxmlformats.org/officeDocument/2006/relationships/theme" Target="theme/theme1.xml"/><Relationship Id="rId19" Type="http://schemas.openxmlformats.org/officeDocument/2006/relationships/presProps" Target="presProps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65125"/>
            <a:ext cx="78867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9841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29841" y="2505075"/>
            <a:ext cx="3868340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391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2.png"/><Relationship Id="rId2" Type="http://schemas.openxmlformats.org/officeDocument/2006/relationships/image" Target="../media/image6.jpeg"/><Relationship Id="rId1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2.png"/><Relationship Id="rId2" Type="http://schemas.openxmlformats.org/officeDocument/2006/relationships/image" Target="../media/image9.jpeg"/><Relationship Id="rId1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2.png"/><Relationship Id="rId2" Type="http://schemas.openxmlformats.org/officeDocument/2006/relationships/image" Target="../media/image11.jpeg"/><Relationship Id="rId1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2.png"/><Relationship Id="rId2" Type="http://schemas.openxmlformats.org/officeDocument/2006/relationships/image" Target="../media/image14.jpeg"/><Relationship Id="rId1" Type="http://schemas.openxmlformats.org/officeDocument/2006/relationships/image" Target="../media/image13.jpeg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2.png"/><Relationship Id="rId2" Type="http://schemas.openxmlformats.org/officeDocument/2006/relationships/image" Target="../media/image15.jpeg"/><Relationship Id="rId1" Type="http://schemas.openxmlformats.org/officeDocument/2006/relationships/image" Target="../media/image1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1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1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18.jpeg"/></Relationships>
</file>

<file path=ppt/slides/_rels/slide1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2.png"/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image" Target="../media/image19.jpeg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2.png"/><Relationship Id="rId2" Type="http://schemas.openxmlformats.org/officeDocument/2006/relationships/image" Target="../media/image23.jpeg"/><Relationship Id="rId1" Type="http://schemas.openxmlformats.org/officeDocument/2006/relationships/image" Target="../media/image22.jpeg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2.png"/><Relationship Id="rId2" Type="http://schemas.openxmlformats.org/officeDocument/2006/relationships/image" Target="../media/image25.jpeg"/><Relationship Id="rId1" Type="http://schemas.openxmlformats.org/officeDocument/2006/relationships/image" Target="../media/image24.jpeg"/></Relationships>
</file>

<file path=ppt/slides/_rels/slide16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28.png"/><Relationship Id="rId4" Type="http://schemas.microsoft.com/office/2007/relationships/media" Target="../media/audio1.wav"/><Relationship Id="rId3" Type="http://schemas.openxmlformats.org/officeDocument/2006/relationships/audio" Target="../media/audio1.wav"/><Relationship Id="rId2" Type="http://schemas.openxmlformats.org/officeDocument/2006/relationships/image" Target="../media/image27.jpeg"/><Relationship Id="rId1" Type="http://schemas.openxmlformats.org/officeDocument/2006/relationships/image" Target="../media/image2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C978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图片 1" descr="大班-有趣的身体器官 - 副本2"/>
          <p:cNvPicPr>
            <a:picLocks noChangeAspect="1"/>
          </p:cNvPicPr>
          <p:nvPr/>
        </p:nvPicPr>
        <p:blipFill>
          <a:blip r:embed="rId1"/>
          <a:srcRect t="33117" b="9093"/>
          <a:stretch>
            <a:fillRect/>
          </a:stretch>
        </p:blipFill>
        <p:spPr>
          <a:xfrm>
            <a:off x="0" y="811530"/>
            <a:ext cx="9144000" cy="6046470"/>
          </a:xfrm>
          <a:prstGeom prst="rect">
            <a:avLst/>
          </a:prstGeom>
        </p:spPr>
      </p:pic>
      <p:pic>
        <p:nvPicPr>
          <p:cNvPr id="3" name="图片 2" descr="logo-透视不带白底1000pix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80705" y="5974080"/>
            <a:ext cx="713412" cy="720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大班-有趣的身体器官 - 副本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4389120" cy="6858000"/>
          </a:xfrm>
          <a:prstGeom prst="rect">
            <a:avLst/>
          </a:prstGeom>
        </p:spPr>
      </p:pic>
      <p:pic>
        <p:nvPicPr>
          <p:cNvPr id="3" name="图片 2" descr="大班-有趣的身体器官 - 副本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88485" y="0"/>
            <a:ext cx="4755515" cy="685800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497205" y="535940"/>
            <a:ext cx="339280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000">
                <a:latin typeface="楷体" panose="02010609060101010101" charset="-122"/>
                <a:ea typeface="楷体" panose="02010609060101010101" charset="-122"/>
              </a:rPr>
              <a:t>    </a:t>
            </a:r>
            <a:r>
              <a:rPr lang="zh-CN" altLang="en-US" sz="2000">
                <a:latin typeface="楷体" panose="02010609060101010101" charset="-122"/>
                <a:ea typeface="楷体" panose="02010609060101010101" charset="-122"/>
              </a:rPr>
              <a:t>爸爸是一名儿科医生，我喜欢他的办公室。</a:t>
            </a:r>
            <a:endParaRPr lang="zh-CN" altLang="en-US" sz="2000"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832350" y="464820"/>
            <a:ext cx="414718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000">
                <a:latin typeface="楷体" panose="02010609060101010101" charset="-122"/>
                <a:ea typeface="楷体" panose="02010609060101010101" charset="-122"/>
              </a:rPr>
              <a:t>    </a:t>
            </a:r>
            <a:r>
              <a:rPr lang="zh-CN" altLang="en-US" sz="2000">
                <a:latin typeface="楷体" panose="02010609060101010101" charset="-122"/>
                <a:ea typeface="楷体" panose="02010609060101010101" charset="-122"/>
              </a:rPr>
              <a:t>我最感兴趣的是这个人体</a:t>
            </a:r>
            <a:r>
              <a:rPr lang="zh-CN" altLang="en-US" sz="2000">
                <a:solidFill>
                  <a:srgbClr val="0016C0"/>
                </a:solidFill>
                <a:latin typeface="楷体" panose="02010609060101010101" charset="-122"/>
                <a:ea typeface="楷体" panose="02010609060101010101" charset="-122"/>
              </a:rPr>
              <a:t>模型</a:t>
            </a:r>
            <a:r>
              <a:rPr lang="zh-CN" altLang="en-US" sz="2000">
                <a:latin typeface="楷体" panose="02010609060101010101" charset="-122"/>
                <a:ea typeface="楷体" panose="02010609060101010101" charset="-122"/>
              </a:rPr>
              <a:t>，因为通过它能看清自己的身体。</a:t>
            </a:r>
            <a:endParaRPr lang="zh-CN" altLang="en-US" sz="2000">
              <a:latin typeface="楷体" panose="02010609060101010101" charset="-122"/>
              <a:ea typeface="楷体" panose="02010609060101010101" charset="-122"/>
            </a:endParaRPr>
          </a:p>
        </p:txBody>
      </p:sp>
      <p:pic>
        <p:nvPicPr>
          <p:cNvPr id="6" name="图片 5" descr="logo-透视不带白底1000pix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80705" y="5974080"/>
            <a:ext cx="713412" cy="720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5" grpId="0"/>
      <p:bldP spid="5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图片 2" descr="大班-有趣的身体器官 - 副本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4883150" cy="6858000"/>
          </a:xfrm>
          <a:prstGeom prst="rect">
            <a:avLst/>
          </a:prstGeom>
        </p:spPr>
      </p:pic>
      <p:pic>
        <p:nvPicPr>
          <p:cNvPr id="4" name="图片 3" descr="大班-有趣的身体器官 - 副本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150" y="0"/>
            <a:ext cx="4260215" cy="6858000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207645" y="3726180"/>
            <a:ext cx="2754630" cy="13220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</a:t>
            </a:r>
            <a:r>
              <a:rPr lang="zh-CN" altLang="en-US"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爸爸让我发出“啊”的声音，他说：“</a:t>
            </a:r>
            <a:r>
              <a:rPr lang="zh-CN" altLang="en-US" sz="2000">
                <a:solidFill>
                  <a:srgbClr val="0016C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喉</a:t>
            </a:r>
            <a:r>
              <a:rPr lang="zh-CN" altLang="en-US"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是呼吸通道的重要部分，是发出声音的器官。”</a:t>
            </a:r>
            <a:endParaRPr lang="zh-CN" altLang="en-US" sz="200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426585" y="5105400"/>
            <a:ext cx="4545330" cy="147447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2000">
                <a:latin typeface="楷体" panose="02010609060101010101" charset="-122"/>
                <a:ea typeface="楷体" panose="02010609060101010101" charset="-122"/>
              </a:rPr>
              <a:t>    </a:t>
            </a:r>
            <a:r>
              <a:rPr lang="zh-CN" altLang="en-US" sz="2000">
                <a:latin typeface="楷体" panose="02010609060101010101" charset="-122"/>
                <a:ea typeface="楷体" panose="02010609060101010101" charset="-122"/>
              </a:rPr>
              <a:t>喉部往下是</a:t>
            </a:r>
            <a:r>
              <a:rPr lang="zh-CN" altLang="en-US" sz="2000">
                <a:solidFill>
                  <a:srgbClr val="0016C0"/>
                </a:solidFill>
                <a:latin typeface="楷体" panose="02010609060101010101" charset="-122"/>
                <a:ea typeface="楷体" panose="02010609060101010101" charset="-122"/>
              </a:rPr>
              <a:t>气管</a:t>
            </a:r>
            <a:r>
              <a:rPr lang="zh-CN" altLang="en-US" sz="2000">
                <a:latin typeface="楷体" panose="02010609060101010101" charset="-122"/>
                <a:ea typeface="楷体" panose="02010609060101010101" charset="-122"/>
              </a:rPr>
              <a:t>，气管是呼吸系统的重要器官，气管上的绒毛就像小卫士一样，能清除进入呼吸道的有害细菌和灰尘。</a:t>
            </a:r>
            <a:endParaRPr lang="zh-CN" altLang="en-US" sz="2000">
              <a:latin typeface="楷体" panose="02010609060101010101" charset="-122"/>
              <a:ea typeface="楷体" panose="02010609060101010101" charset="-122"/>
            </a:endParaRPr>
          </a:p>
        </p:txBody>
      </p:sp>
      <p:pic>
        <p:nvPicPr>
          <p:cNvPr id="6" name="图片 5" descr="logo-透视不带白底1000pix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58810" y="6078855"/>
            <a:ext cx="713412" cy="720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5" grpId="0"/>
      <p:bldP spid="5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图片 2" descr="大班-有趣的身体器官 - 副本7"/>
          <p:cNvPicPr>
            <a:picLocks noChangeAspect="1"/>
          </p:cNvPicPr>
          <p:nvPr/>
        </p:nvPicPr>
        <p:blipFill>
          <a:blip r:embed="rId1"/>
          <a:srcRect r="1887"/>
          <a:stretch>
            <a:fillRect/>
          </a:stretch>
        </p:blipFill>
        <p:spPr>
          <a:xfrm>
            <a:off x="1593850" y="0"/>
            <a:ext cx="5843270" cy="6858000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1019175" y="782320"/>
            <a:ext cx="301561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</a:t>
            </a:r>
            <a:r>
              <a:rPr lang="zh-CN" altLang="en-US"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“爸爸，这个一定是我们的心脏!对不对？</a:t>
            </a:r>
            <a:r>
              <a:rPr lang="en-US" altLang="zh-CN"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”</a:t>
            </a:r>
            <a:endParaRPr lang="en-US" altLang="zh-CN" sz="200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pic>
        <p:nvPicPr>
          <p:cNvPr id="4" name="图片 3" descr="logo-透视不带白底1000pix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80705" y="5974080"/>
            <a:ext cx="713412" cy="720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tile tx="50800" ty="44450" sx="100000" algn="t"/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2" name="图片 1" descr="大班-有趣的身体器官 - 副本8"/>
          <p:cNvPicPr>
            <a:picLocks noChangeAspect="1"/>
          </p:cNvPicPr>
          <p:nvPr/>
        </p:nvPicPr>
        <p:blipFill>
          <a:blip r:embed="rId2"/>
          <a:srcRect t="14797" r="-14" b="10452"/>
          <a:stretch>
            <a:fillRect/>
          </a:stretch>
        </p:blipFill>
        <p:spPr>
          <a:xfrm>
            <a:off x="1191260" y="255270"/>
            <a:ext cx="7790815" cy="660273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71755" y="137160"/>
            <a:ext cx="398653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</a:t>
            </a:r>
            <a:r>
              <a:rPr lang="zh-CN" altLang="en-US"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“对，每个人的心脏大小跟自己的拳头差不多!”</a:t>
            </a:r>
            <a:endParaRPr lang="zh-CN" altLang="en-US" sz="200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643890" y="1897380"/>
            <a:ext cx="2327910" cy="928370"/>
            <a:chOff x="1014" y="2798"/>
            <a:chExt cx="3666" cy="1652"/>
          </a:xfrm>
        </p:grpSpPr>
        <p:sp>
          <p:nvSpPr>
            <p:cNvPr id="6" name="圆角矩形标注 5"/>
            <p:cNvSpPr/>
            <p:nvPr/>
          </p:nvSpPr>
          <p:spPr>
            <a:xfrm>
              <a:off x="1014" y="2798"/>
              <a:ext cx="3666" cy="1652"/>
            </a:xfrm>
            <a:prstGeom prst="wedgeRoundRectCallout">
              <a:avLst>
                <a:gd name="adj1" fmla="val 42612"/>
                <a:gd name="adj2" fmla="val 79842"/>
                <a:gd name="adj3" fmla="val 16667"/>
              </a:avLst>
            </a:prstGeom>
            <a:solidFill>
              <a:schemeClr val="accent6">
                <a:lumMod val="20000"/>
                <a:lumOff val="80000"/>
                <a:alpha val="57000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sz="2000">
                <a:ln>
                  <a:noFill/>
                </a:ln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1109" y="2988"/>
              <a:ext cx="3270" cy="12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2000"/>
                <a:t>         </a:t>
              </a:r>
              <a:r>
                <a:rPr lang="zh-CN" altLang="en-US" sz="2000">
                  <a:latin typeface="楷体" panose="02010609060101010101" charset="-122"/>
                  <a:ea typeface="楷体" panose="02010609060101010101" charset="-122"/>
                  <a:cs typeface="楷体" panose="02010609060101010101" charset="-122"/>
                </a:rPr>
                <a:t>我的心脏就是这么大了！</a:t>
              </a:r>
              <a:endParaRPr lang="zh-CN" altLang="en-US" sz="2000"/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3589020" y="1032510"/>
            <a:ext cx="2136140" cy="864870"/>
            <a:chOff x="5652" y="1336"/>
            <a:chExt cx="3364" cy="1652"/>
          </a:xfrm>
        </p:grpSpPr>
        <p:sp>
          <p:nvSpPr>
            <p:cNvPr id="5" name="圆角矩形标注 4"/>
            <p:cNvSpPr/>
            <p:nvPr/>
          </p:nvSpPr>
          <p:spPr>
            <a:xfrm>
              <a:off x="5652" y="1336"/>
              <a:ext cx="3364" cy="1652"/>
            </a:xfrm>
            <a:prstGeom prst="wedgeRoundRectCallout">
              <a:avLst>
                <a:gd name="adj1" fmla="val 42612"/>
                <a:gd name="adj2" fmla="val 79842"/>
                <a:gd name="adj3" fmla="val 16667"/>
              </a:avLst>
            </a:prstGeom>
            <a:solidFill>
              <a:schemeClr val="accent6">
                <a:lumMod val="20000"/>
                <a:lumOff val="80000"/>
                <a:alpha val="57000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 sz="2000">
                <a:ln>
                  <a:noFill/>
                </a:ln>
                <a:sym typeface="+mn-ea"/>
              </a:endParaRP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5746" y="1523"/>
              <a:ext cx="3270" cy="13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2000"/>
                <a:t>         </a:t>
              </a:r>
              <a:r>
                <a:rPr lang="zh-CN" altLang="en-US" sz="2000">
                  <a:latin typeface="楷体" panose="02010609060101010101" charset="-122"/>
                  <a:ea typeface="楷体" panose="02010609060101010101" charset="-122"/>
                  <a:cs typeface="楷体" panose="02010609060101010101" charset="-122"/>
                </a:rPr>
                <a:t>我的心脏有这么大。</a:t>
              </a:r>
              <a:endParaRPr lang="zh-CN" altLang="en-US" sz="2000"/>
            </a:p>
          </p:txBody>
        </p:sp>
      </p:grpSp>
      <p:pic>
        <p:nvPicPr>
          <p:cNvPr id="4" name="图片 3" descr="logo-透视不带白底1000pix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80705" y="5974080"/>
            <a:ext cx="713412" cy="720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2" name="图片 1" descr="大班-有趣的身体器官 - 副本9"/>
          <p:cNvPicPr>
            <a:picLocks noChangeAspect="1"/>
          </p:cNvPicPr>
          <p:nvPr/>
        </p:nvPicPr>
        <p:blipFill>
          <a:blip r:embed="rId2"/>
          <a:srcRect t="5975" r="662" b="20894"/>
          <a:stretch>
            <a:fillRect/>
          </a:stretch>
        </p:blipFill>
        <p:spPr>
          <a:xfrm>
            <a:off x="0" y="217805"/>
            <a:ext cx="9144635" cy="6640195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72390" y="751840"/>
            <a:ext cx="293560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</a:t>
            </a:r>
            <a:r>
              <a:rPr lang="zh-CN" altLang="en-US"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“爸爸，这一左一右的是什么?</a:t>
            </a:r>
            <a:r>
              <a:rPr lang="en-US" altLang="zh-CN"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”</a:t>
            </a:r>
            <a:endParaRPr lang="en-US" altLang="zh-CN" sz="200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4228465" y="557530"/>
            <a:ext cx="491553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</a:t>
            </a:r>
            <a:r>
              <a:rPr lang="zh-CN" altLang="en-US"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“这是</a:t>
            </a:r>
            <a:r>
              <a:rPr lang="zh-CN" altLang="en-US" sz="2000">
                <a:solidFill>
                  <a:srgbClr val="0016C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肺</a:t>
            </a:r>
            <a:r>
              <a:rPr lang="zh-CN" altLang="en-US"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，分为左肺和右肺，是人体重要的呼吸器官。”</a:t>
            </a:r>
            <a:endParaRPr lang="zh-CN" altLang="en-US" sz="200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pic>
        <p:nvPicPr>
          <p:cNvPr id="5" name="图片 4" descr="logo-透视不带白底1000pix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80705" y="5974080"/>
            <a:ext cx="713412" cy="720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  <p:bldP spid="4" grpId="0"/>
      <p:bldP spid="4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大班-有趣的身体器官 - 副本1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38425" y="358775"/>
            <a:ext cx="6505575" cy="6499225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789045" y="358775"/>
            <a:ext cx="327723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“这又是什么呢?”</a:t>
            </a:r>
            <a:endParaRPr lang="zh-CN" altLang="en-US" sz="200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0" y="4143375"/>
            <a:ext cx="3025775" cy="13220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</a:t>
            </a:r>
            <a:r>
              <a:rPr lang="zh-CN" altLang="en-US"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“右肺的下方是</a:t>
            </a:r>
            <a:r>
              <a:rPr lang="zh-CN" altLang="en-US" sz="2000">
                <a:solidFill>
                  <a:srgbClr val="0016C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肝脏</a:t>
            </a:r>
            <a:r>
              <a:rPr lang="zh-CN" altLang="en-US"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，它的作用可不小呢!能够消灭进到身体里的有毒物质。”</a:t>
            </a:r>
            <a:endParaRPr lang="zh-CN" altLang="en-US" sz="200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pic>
        <p:nvPicPr>
          <p:cNvPr id="5" name="图片 4" descr="logo-透视不带白底1000pix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80705" y="5974080"/>
            <a:ext cx="713412" cy="720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  <p:bldP spid="4" grpId="0"/>
      <p:bldP spid="4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tile tx="50800" ty="44450" sx="100000" sy="100000" flip="none" algn="t"/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2" name="图片 1" descr="大班-有趣的身体器官 - 副本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2985" y="0"/>
            <a:ext cx="6528435" cy="685800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1193165" y="354330"/>
            <a:ext cx="691451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</a:t>
            </a:r>
            <a:r>
              <a:rPr lang="zh-CN" altLang="en-US"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肝脏的下方是</a:t>
            </a:r>
            <a:r>
              <a:rPr lang="zh-CN" altLang="en-US" sz="2000">
                <a:solidFill>
                  <a:srgbClr val="0016C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胆囊</a:t>
            </a:r>
            <a:r>
              <a:rPr lang="zh-CN" altLang="en-US"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，“胆囊小小的，形状好像梨子呀。</a:t>
            </a:r>
            <a:r>
              <a:rPr lang="en-US" altLang="zh-CN"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”</a:t>
            </a:r>
            <a:endParaRPr lang="en-US" altLang="zh-CN" sz="200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07975" y="4625340"/>
            <a:ext cx="2386330" cy="113411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</a:t>
            </a:r>
            <a:r>
              <a:rPr lang="zh-CN" altLang="en-US"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它的作用是帮助我们人体消化和代谢!</a:t>
            </a:r>
            <a:endParaRPr lang="zh-CN" altLang="en-US" sz="200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pic>
        <p:nvPicPr>
          <p:cNvPr id="5" name="图片 4" descr="logo-透视不带白底1000pix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80705" y="5974080"/>
            <a:ext cx="713412" cy="720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  <p:bldP spid="4" grpId="0"/>
      <p:bldP spid="4" grpId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3" name="图片 2" descr="大班-有趣的身体器官 - 副本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49525" y="0"/>
            <a:ext cx="6595110" cy="6858000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1405255" y="4031615"/>
            <a:ext cx="3770630" cy="122110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</a:t>
            </a:r>
            <a:r>
              <a:rPr lang="zh-CN" altLang="en-US"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“这个粉红色的又是什么呢?”</a:t>
            </a:r>
            <a:endParaRPr lang="zh-CN" altLang="en-US" sz="200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pic>
        <p:nvPicPr>
          <p:cNvPr id="4" name="图片 3" descr="logo-透视不带白底1000pix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80705" y="5974080"/>
            <a:ext cx="713412" cy="720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EF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图片 1" descr="大班-有趣的身体器官 - 副本13"/>
          <p:cNvPicPr>
            <a:picLocks noChangeAspect="1"/>
          </p:cNvPicPr>
          <p:nvPr/>
        </p:nvPicPr>
        <p:blipFill>
          <a:blip r:embed="rId1"/>
          <a:srcRect b="7278"/>
          <a:stretch>
            <a:fillRect/>
          </a:stretch>
        </p:blipFill>
        <p:spPr>
          <a:xfrm>
            <a:off x="0" y="0"/>
            <a:ext cx="7574280" cy="676021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773805" y="637540"/>
            <a:ext cx="452818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</a:t>
            </a:r>
            <a:r>
              <a:rPr lang="zh-CN" altLang="en-US"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“这个是</a:t>
            </a:r>
            <a:r>
              <a:rPr lang="zh-CN" altLang="en-US" sz="2000">
                <a:solidFill>
                  <a:srgbClr val="0016C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脾</a:t>
            </a:r>
            <a:r>
              <a:rPr lang="zh-CN" altLang="en-US"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，它是人体的‘血库’，也是人体重要的造血场所!”</a:t>
            </a:r>
            <a:endParaRPr lang="zh-CN" altLang="en-US" sz="200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pic>
        <p:nvPicPr>
          <p:cNvPr id="4" name="图片 3" descr="logo-透视不带白底1000pix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80705" y="5974080"/>
            <a:ext cx="713412" cy="720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大班-有趣的身体器官 - 副本1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09725" y="0"/>
            <a:ext cx="5737225" cy="685800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1350645" y="144780"/>
            <a:ext cx="644334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000">
                <a:latin typeface="楷体" panose="02010609060101010101" charset="-122"/>
                <a:ea typeface="楷体" panose="02010609060101010101" charset="-122"/>
              </a:rPr>
              <a:t>脾的旁边就是</a:t>
            </a:r>
            <a:r>
              <a:rPr lang="zh-CN" altLang="en-US" sz="2000">
                <a:solidFill>
                  <a:srgbClr val="0016C0"/>
                </a:solidFill>
                <a:latin typeface="楷体" panose="02010609060101010101" charset="-122"/>
                <a:ea typeface="楷体" panose="02010609060101010101" charset="-122"/>
              </a:rPr>
              <a:t>胃</a:t>
            </a:r>
            <a:r>
              <a:rPr lang="zh-CN" altLang="en-US" sz="2000">
                <a:latin typeface="楷体" panose="02010609060101010101" charset="-122"/>
                <a:ea typeface="楷体" panose="02010609060101010101" charset="-122"/>
              </a:rPr>
              <a:t>，是储存和消化食物的地方。</a:t>
            </a:r>
            <a:endParaRPr lang="zh-CN" altLang="en-US" sz="2000"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700405" y="4711700"/>
            <a:ext cx="400113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</a:t>
            </a:r>
            <a:r>
              <a:rPr lang="zh-CN" altLang="en-US"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“原来我们吃的东西都到了这个倒挂的葫芦里了。”</a:t>
            </a:r>
            <a:endParaRPr lang="zh-CN" altLang="en-US" sz="200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pic>
        <p:nvPicPr>
          <p:cNvPr id="3" name="图片 2" descr="logo-透视不带白底1000pix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80705" y="5974080"/>
            <a:ext cx="713412" cy="720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5" grpId="0"/>
      <p:bldP spid="5" grpId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图片 2" descr="大班-有趣的身体器官 - 副本15"/>
          <p:cNvPicPr>
            <a:picLocks noChangeAspect="1"/>
          </p:cNvPicPr>
          <p:nvPr/>
        </p:nvPicPr>
        <p:blipFill>
          <a:blip r:embed="rId1"/>
          <a:srcRect r="2448"/>
          <a:stretch>
            <a:fillRect/>
          </a:stretch>
        </p:blipFill>
        <p:spPr>
          <a:xfrm>
            <a:off x="1897380" y="0"/>
            <a:ext cx="5187315" cy="685800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1743075" y="5146675"/>
            <a:ext cx="5171440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</a:t>
            </a:r>
            <a:r>
              <a:rPr lang="zh-CN" altLang="en-US"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“我们吃进的食物，经过胃的消化之后，就到了小</a:t>
            </a:r>
            <a:r>
              <a:rPr lang="zh-CN" altLang="en-US" sz="2000">
                <a:solidFill>
                  <a:srgbClr val="0016C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肠</a:t>
            </a:r>
            <a:r>
              <a:rPr lang="zh-CN" altLang="en-US"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，之后再到大肠，最后经过直肠排出体外。”</a:t>
            </a:r>
            <a:endParaRPr lang="zh-CN" altLang="en-US" sz="200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pic>
        <p:nvPicPr>
          <p:cNvPr id="2" name="图片 1" descr="logo-透视不带白底1000pix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80705" y="5974080"/>
            <a:ext cx="713412" cy="720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tile tx="50800" ty="-488950" sx="100000" sy="100000" flip="none" algn="tl"/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2" name="图片 1" descr="大班-有趣的身体器官 - 副本16"/>
          <p:cNvPicPr preferRelativeResize="0">
            <a:picLocks noChangeAspect="1"/>
          </p:cNvPicPr>
          <p:nvPr/>
        </p:nvPicPr>
        <p:blipFill>
          <a:blip r:embed="rId2"/>
          <a:srcRect t="6248" r="1508" b="14170"/>
          <a:stretch>
            <a:fillRect/>
          </a:stretch>
        </p:blipFill>
        <p:spPr>
          <a:xfrm>
            <a:off x="1795145" y="102870"/>
            <a:ext cx="7348855" cy="6755130"/>
          </a:xfrm>
          <a:prstGeom prst="rect">
            <a:avLst/>
          </a:prstGeom>
          <a:blipFill rotWithShape="1">
            <a:blip r:embed="rId3"/>
            <a:tile tx="0" ty="0" sx="100000" sy="100000" flip="none" algn="tl"/>
          </a:blipFill>
        </p:spPr>
      </p:pic>
      <p:sp>
        <p:nvSpPr>
          <p:cNvPr id="3" name="文本框 2"/>
          <p:cNvSpPr txBox="1"/>
          <p:nvPr/>
        </p:nvSpPr>
        <p:spPr>
          <a:xfrm>
            <a:off x="1795145" y="405765"/>
            <a:ext cx="497268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</a:t>
            </a:r>
            <a:r>
              <a:rPr lang="zh-CN" altLang="en-US"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我们的身体真奇妙!我以后也要像爸爸一样，做一名儿科医生!</a:t>
            </a:r>
            <a:endParaRPr lang="zh-CN" altLang="en-US" sz="200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pic>
        <p:nvPicPr>
          <p:cNvPr id="4" name="图片 3" descr="logo-透视不带白底1000pix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80705" y="5974080"/>
            <a:ext cx="713412" cy="720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grpSp>
        <p:nvGrpSpPr>
          <p:cNvPr id="8" name="组合 7"/>
          <p:cNvGrpSpPr/>
          <p:nvPr/>
        </p:nvGrpSpPr>
        <p:grpSpPr>
          <a:xfrm>
            <a:off x="1524635" y="262890"/>
            <a:ext cx="5826125" cy="6509385"/>
            <a:chOff x="2747" y="816"/>
            <a:chExt cx="8650" cy="9927"/>
          </a:xfrm>
        </p:grpSpPr>
        <p:pic>
          <p:nvPicPr>
            <p:cNvPr id="5" name="图片 4" descr="大班-有趣的身体器官 - 副本17"/>
            <p:cNvPicPr>
              <a:picLocks noChangeAspect="1"/>
            </p:cNvPicPr>
            <p:nvPr/>
          </p:nvPicPr>
          <p:blipFill>
            <a:blip r:embed="rId2"/>
            <a:srcRect t="18957" r="1559" b="7392"/>
            <a:stretch>
              <a:fillRect/>
            </a:stretch>
          </p:blipFill>
          <p:spPr>
            <a:xfrm>
              <a:off x="2747" y="1531"/>
              <a:ext cx="8650" cy="9212"/>
            </a:xfrm>
            <a:prstGeom prst="rect">
              <a:avLst/>
            </a:prstGeom>
          </p:spPr>
        </p:pic>
        <p:pic>
          <p:nvPicPr>
            <p:cNvPr id="6" name="图片 5" descr="大班-有趣的身体器官 - 副本17"/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8F9D9">
                    <a:alpha val="100000"/>
                  </a:srgbClr>
                </a:clrFrom>
                <a:clrTo>
                  <a:srgbClr val="F8F9D9">
                    <a:alpha val="100000"/>
                    <a:alpha val="0"/>
                  </a:srgbClr>
                </a:clrTo>
              </a:clrChange>
            </a:blip>
            <a:srcRect t="6716" r="1559" b="82403"/>
            <a:stretch>
              <a:fillRect/>
            </a:stretch>
          </p:blipFill>
          <p:spPr>
            <a:xfrm>
              <a:off x="2747" y="816"/>
              <a:ext cx="8650" cy="1361"/>
            </a:xfrm>
            <a:prstGeom prst="rect">
              <a:avLst/>
            </a:prstGeom>
          </p:spPr>
        </p:pic>
      </p:grpSp>
      <p:sp>
        <p:nvSpPr>
          <p:cNvPr id="10" name="任意多边形 9"/>
          <p:cNvSpPr/>
          <p:nvPr/>
        </p:nvSpPr>
        <p:spPr>
          <a:xfrm>
            <a:off x="2737485" y="1640205"/>
            <a:ext cx="3362325" cy="4665345"/>
          </a:xfrm>
          <a:custGeom>
            <a:avLst/>
            <a:gdLst>
              <a:gd name="connisteX0" fmla="*/ 2725221 w 3362015"/>
              <a:gd name="connsiteY0" fmla="*/ 1688116 h 4665055"/>
              <a:gd name="connisteX1" fmla="*/ 2725221 w 3362015"/>
              <a:gd name="connsiteY1" fmla="*/ 2012601 h 4665055"/>
              <a:gd name="connisteX2" fmla="*/ 3116381 w 3362015"/>
              <a:gd name="connsiteY2" fmla="*/ 2098326 h 4665055"/>
              <a:gd name="connisteX3" fmla="*/ 3316406 w 3362015"/>
              <a:gd name="connsiteY3" fmla="*/ 2107851 h 4665055"/>
              <a:gd name="connisteX4" fmla="*/ 3354506 w 3362015"/>
              <a:gd name="connsiteY4" fmla="*/ 2241201 h 4665055"/>
              <a:gd name="connisteX5" fmla="*/ 3240206 w 3362015"/>
              <a:gd name="connsiteY5" fmla="*/ 2298986 h 4665055"/>
              <a:gd name="connisteX6" fmla="*/ 2896671 w 3362015"/>
              <a:gd name="connsiteY6" fmla="*/ 2375186 h 4665055"/>
              <a:gd name="connisteX7" fmla="*/ 2353111 w 3362015"/>
              <a:gd name="connsiteY7" fmla="*/ 2403761 h 4665055"/>
              <a:gd name="connisteX8" fmla="*/ 1904801 w 3362015"/>
              <a:gd name="connsiteY8" fmla="*/ 2413286 h 4665055"/>
              <a:gd name="connisteX9" fmla="*/ 1657151 w 3362015"/>
              <a:gd name="connsiteY9" fmla="*/ 2403761 h 4665055"/>
              <a:gd name="connisteX10" fmla="*/ 1523166 w 3362015"/>
              <a:gd name="connsiteY10" fmla="*/ 2241201 h 4665055"/>
              <a:gd name="connisteX11" fmla="*/ 1580951 w 3362015"/>
              <a:gd name="connsiteY11" fmla="*/ 1993551 h 4665055"/>
              <a:gd name="connisteX12" fmla="*/ 1609526 w 3362015"/>
              <a:gd name="connsiteY12" fmla="*/ 1554766 h 4665055"/>
              <a:gd name="connisteX13" fmla="*/ 1638101 w 3362015"/>
              <a:gd name="connsiteY13" fmla="*/ 1182656 h 4665055"/>
              <a:gd name="connisteX14" fmla="*/ 1600001 w 3362015"/>
              <a:gd name="connsiteY14" fmla="*/ 1011206 h 4665055"/>
              <a:gd name="connisteX15" fmla="*/ 1523166 w 3362015"/>
              <a:gd name="connsiteY15" fmla="*/ 877856 h 4665055"/>
              <a:gd name="connisteX16" fmla="*/ 1370766 w 3362015"/>
              <a:gd name="connsiteY16" fmla="*/ 935006 h 4665055"/>
              <a:gd name="connisteX17" fmla="*/ 1294566 w 3362015"/>
              <a:gd name="connsiteY17" fmla="*/ 1201706 h 4665055"/>
              <a:gd name="connisteX18" fmla="*/ 1218366 w 3362015"/>
              <a:gd name="connsiteY18" fmla="*/ 1478566 h 4665055"/>
              <a:gd name="connisteX19" fmla="*/ 1046281 w 3362015"/>
              <a:gd name="connsiteY19" fmla="*/ 1469041 h 4665055"/>
              <a:gd name="connisteX20" fmla="*/ 922456 w 3362015"/>
              <a:gd name="connsiteY20" fmla="*/ 1392841 h 4665055"/>
              <a:gd name="connisteX21" fmla="*/ 1027231 w 3362015"/>
              <a:gd name="connsiteY21" fmla="*/ 896906 h 4665055"/>
              <a:gd name="connisteX22" fmla="*/ 1123116 w 3362015"/>
              <a:gd name="connsiteY22" fmla="*/ 486696 h 4665055"/>
              <a:gd name="connisteX23" fmla="*/ 1123116 w 3362015"/>
              <a:gd name="connsiteY23" fmla="*/ 295561 h 4665055"/>
              <a:gd name="connisteX24" fmla="*/ 1123116 w 3362015"/>
              <a:gd name="connsiteY24" fmla="*/ 86011 h 4665055"/>
              <a:gd name="connisteX25" fmla="*/ 970081 w 3362015"/>
              <a:gd name="connsiteY25" fmla="*/ 286 h 4665055"/>
              <a:gd name="connisteX26" fmla="*/ 817681 w 3362015"/>
              <a:gd name="connsiteY26" fmla="*/ 76486 h 4665055"/>
              <a:gd name="connisteX27" fmla="*/ 779581 w 3362015"/>
              <a:gd name="connsiteY27" fmla="*/ 362236 h 4665055"/>
              <a:gd name="connisteX28" fmla="*/ 636071 w 3362015"/>
              <a:gd name="connsiteY28" fmla="*/ 420021 h 4665055"/>
              <a:gd name="connisteX29" fmla="*/ 397946 w 3362015"/>
              <a:gd name="connsiteY29" fmla="*/ 362236 h 4665055"/>
              <a:gd name="connisteX30" fmla="*/ 264596 w 3362015"/>
              <a:gd name="connsiteY30" fmla="*/ 409861 h 4665055"/>
              <a:gd name="connisteX31" fmla="*/ 236021 w 3362015"/>
              <a:gd name="connsiteY31" fmla="*/ 429546 h 4665055"/>
              <a:gd name="connisteX32" fmla="*/ 130611 w 3362015"/>
              <a:gd name="connsiteY32" fmla="*/ 496221 h 4665055"/>
              <a:gd name="connisteX33" fmla="*/ 6786 w 3362015"/>
              <a:gd name="connsiteY33" fmla="*/ 820071 h 4665055"/>
              <a:gd name="connisteX34" fmla="*/ 35361 w 3362015"/>
              <a:gd name="connsiteY34" fmla="*/ 1545241 h 4665055"/>
              <a:gd name="connisteX35" fmla="*/ 121086 w 3362015"/>
              <a:gd name="connsiteY35" fmla="*/ 2193576 h 4665055"/>
              <a:gd name="connisteX36" fmla="*/ 111561 w 3362015"/>
              <a:gd name="connsiteY36" fmla="*/ 2641886 h 4665055"/>
              <a:gd name="connisteX37" fmla="*/ 111561 w 3362015"/>
              <a:gd name="connsiteY37" fmla="*/ 2928271 h 4665055"/>
              <a:gd name="connisteX38" fmla="*/ 216971 w 3362015"/>
              <a:gd name="connsiteY38" fmla="*/ 3090196 h 4665055"/>
              <a:gd name="connisteX39" fmla="*/ 388421 w 3362015"/>
              <a:gd name="connsiteY39" fmla="*/ 3099721 h 4665055"/>
              <a:gd name="connisteX40" fmla="*/ 483671 w 3362015"/>
              <a:gd name="connsiteY40" fmla="*/ 2994946 h 4665055"/>
              <a:gd name="connisteX41" fmla="*/ 483671 w 3362015"/>
              <a:gd name="connsiteY41" fmla="*/ 2823496 h 4665055"/>
              <a:gd name="connisteX42" fmla="*/ 455096 w 3362015"/>
              <a:gd name="connsiteY42" fmla="*/ 2651411 h 4665055"/>
              <a:gd name="connisteX43" fmla="*/ 521771 w 3362015"/>
              <a:gd name="connsiteY43" fmla="*/ 2537111 h 4665055"/>
              <a:gd name="connisteX44" fmla="*/ 646231 w 3362015"/>
              <a:gd name="connsiteY44" fmla="*/ 2518061 h 4665055"/>
              <a:gd name="connisteX45" fmla="*/ 731956 w 3362015"/>
              <a:gd name="connsiteY45" fmla="*/ 2603786 h 4665055"/>
              <a:gd name="connisteX46" fmla="*/ 779581 w 3362015"/>
              <a:gd name="connsiteY46" fmla="*/ 2804446 h 4665055"/>
              <a:gd name="connisteX47" fmla="*/ 846256 w 3362015"/>
              <a:gd name="connsiteY47" fmla="*/ 2861596 h 4665055"/>
              <a:gd name="connisteX48" fmla="*/ 979606 w 3362015"/>
              <a:gd name="connsiteY48" fmla="*/ 2861596 h 4665055"/>
              <a:gd name="connisteX49" fmla="*/ 1532691 w 3362015"/>
              <a:gd name="connsiteY49" fmla="*/ 2813971 h 4665055"/>
              <a:gd name="connisteX50" fmla="*/ 1733351 w 3362015"/>
              <a:gd name="connsiteY50" fmla="*/ 2823496 h 4665055"/>
              <a:gd name="connisteX51" fmla="*/ 1933376 w 3362015"/>
              <a:gd name="connsiteY51" fmla="*/ 2833021 h 4665055"/>
              <a:gd name="connisteX52" fmla="*/ 1981001 w 3362015"/>
              <a:gd name="connsiteY52" fmla="*/ 2956846 h 4665055"/>
              <a:gd name="connisteX53" fmla="*/ 2029261 w 3362015"/>
              <a:gd name="connsiteY53" fmla="*/ 3109246 h 4665055"/>
              <a:gd name="connisteX54" fmla="*/ 2124511 w 3362015"/>
              <a:gd name="connsiteY54" fmla="*/ 3300381 h 4665055"/>
              <a:gd name="connisteX55" fmla="*/ 2305486 w 3362015"/>
              <a:gd name="connsiteY55" fmla="*/ 3414681 h 4665055"/>
              <a:gd name="connisteX56" fmla="*/ 2429311 w 3362015"/>
              <a:gd name="connsiteY56" fmla="*/ 3452781 h 4665055"/>
              <a:gd name="connisteX57" fmla="*/ 2610921 w 3362015"/>
              <a:gd name="connsiteY57" fmla="*/ 3462306 h 4665055"/>
              <a:gd name="connisteX58" fmla="*/ 2744271 w 3362015"/>
              <a:gd name="connsiteY58" fmla="*/ 3481356 h 4665055"/>
              <a:gd name="connisteX59" fmla="*/ 2887146 w 3362015"/>
              <a:gd name="connsiteY59" fmla="*/ 3509931 h 4665055"/>
              <a:gd name="connisteX60" fmla="*/ 3021131 w 3362015"/>
              <a:gd name="connsiteY60" fmla="*/ 3586131 h 4665055"/>
              <a:gd name="connisteX61" fmla="*/ 3106856 w 3362015"/>
              <a:gd name="connsiteY61" fmla="*/ 3739166 h 4665055"/>
              <a:gd name="connisteX62" fmla="*/ 3106856 w 3362015"/>
              <a:gd name="connsiteY62" fmla="*/ 4024916 h 4665055"/>
              <a:gd name="connisteX63" fmla="*/ 2868096 w 3362015"/>
              <a:gd name="connsiteY63" fmla="*/ 4082701 h 4665055"/>
              <a:gd name="connisteX64" fmla="*/ 2353111 w 3362015"/>
              <a:gd name="connsiteY64" fmla="*/ 4101751 h 4665055"/>
              <a:gd name="connisteX65" fmla="*/ 2210236 w 3362015"/>
              <a:gd name="connsiteY65" fmla="*/ 4053491 h 4665055"/>
              <a:gd name="connisteX66" fmla="*/ 2076886 w 3362015"/>
              <a:gd name="connsiteY66" fmla="*/ 4053491 h 4665055"/>
              <a:gd name="connisteX67" fmla="*/ 1961951 w 3362015"/>
              <a:gd name="connsiteY67" fmla="*/ 4235101 h 4665055"/>
              <a:gd name="connisteX68" fmla="*/ 1723826 w 3362015"/>
              <a:gd name="connsiteY68" fmla="*/ 4282726 h 4665055"/>
              <a:gd name="connisteX69" fmla="*/ 1676201 w 3362015"/>
              <a:gd name="connsiteY69" fmla="*/ 4015391 h 4665055"/>
              <a:gd name="connisteX70" fmla="*/ 1704776 w 3362015"/>
              <a:gd name="connsiteY70" fmla="*/ 3701066 h 4665055"/>
              <a:gd name="connisteX71" fmla="*/ 1752401 w 3362015"/>
              <a:gd name="connsiteY71" fmla="*/ 3490881 h 4665055"/>
              <a:gd name="connisteX72" fmla="*/ 1733351 w 3362015"/>
              <a:gd name="connsiteY72" fmla="*/ 3290856 h 4665055"/>
              <a:gd name="connisteX73" fmla="*/ 1666676 w 3362015"/>
              <a:gd name="connsiteY73" fmla="*/ 3224181 h 4665055"/>
              <a:gd name="connisteX74" fmla="*/ 1513641 w 3362015"/>
              <a:gd name="connsiteY74" fmla="*/ 3243231 h 4665055"/>
              <a:gd name="connisteX75" fmla="*/ 1418391 w 3362015"/>
              <a:gd name="connsiteY75" fmla="*/ 3348006 h 4665055"/>
              <a:gd name="connisteX76" fmla="*/ 1361241 w 3362015"/>
              <a:gd name="connsiteY76" fmla="*/ 3634391 h 4665055"/>
              <a:gd name="connisteX77" fmla="*/ 1361241 w 3362015"/>
              <a:gd name="connsiteY77" fmla="*/ 4139851 h 4665055"/>
              <a:gd name="connisteX78" fmla="*/ 1361241 w 3362015"/>
              <a:gd name="connsiteY78" fmla="*/ 4349401 h 4665055"/>
              <a:gd name="connisteX79" fmla="*/ 1304091 w 3362015"/>
              <a:gd name="connsiteY79" fmla="*/ 4550061 h 4665055"/>
              <a:gd name="connisteX80" fmla="*/ 1027231 w 3362015"/>
              <a:gd name="connsiteY80" fmla="*/ 4635786 h 4665055"/>
              <a:gd name="connisteX81" fmla="*/ 808156 w 3362015"/>
              <a:gd name="connsiteY81" fmla="*/ 4654836 h 4665055"/>
              <a:gd name="connisteX82" fmla="*/ 731956 w 3362015"/>
              <a:gd name="connsiteY82" fmla="*/ 4654836 h 4665055"/>
              <a:gd name="connisteX83" fmla="*/ 855781 w 3362015"/>
              <a:gd name="connsiteY83" fmla="*/ 4550061 h 4665055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  <a:cxn ang="0">
                <a:pos x="connisteX9" y="connsiteY9"/>
              </a:cxn>
              <a:cxn ang="0">
                <a:pos x="connisteX10" y="connsiteY10"/>
              </a:cxn>
              <a:cxn ang="0">
                <a:pos x="connisteX11" y="connsiteY11"/>
              </a:cxn>
              <a:cxn ang="0">
                <a:pos x="connisteX12" y="connsiteY12"/>
              </a:cxn>
              <a:cxn ang="0">
                <a:pos x="connisteX13" y="connsiteY13"/>
              </a:cxn>
              <a:cxn ang="0">
                <a:pos x="connisteX14" y="connsiteY14"/>
              </a:cxn>
              <a:cxn ang="0">
                <a:pos x="connisteX15" y="connsiteY15"/>
              </a:cxn>
              <a:cxn ang="0">
                <a:pos x="connisteX16" y="connsiteY16"/>
              </a:cxn>
              <a:cxn ang="0">
                <a:pos x="connisteX17" y="connsiteY17"/>
              </a:cxn>
              <a:cxn ang="0">
                <a:pos x="connisteX18" y="connsiteY18"/>
              </a:cxn>
              <a:cxn ang="0">
                <a:pos x="connisteX19" y="connsiteY19"/>
              </a:cxn>
              <a:cxn ang="0">
                <a:pos x="connisteX20" y="connsiteY20"/>
              </a:cxn>
              <a:cxn ang="0">
                <a:pos x="connisteX21" y="connsiteY21"/>
              </a:cxn>
              <a:cxn ang="0">
                <a:pos x="connisteX22" y="connsiteY22"/>
              </a:cxn>
              <a:cxn ang="0">
                <a:pos x="connisteX23" y="connsiteY23"/>
              </a:cxn>
              <a:cxn ang="0">
                <a:pos x="connisteX24" y="connsiteY24"/>
              </a:cxn>
              <a:cxn ang="0">
                <a:pos x="connisteX25" y="connsiteY25"/>
              </a:cxn>
              <a:cxn ang="0">
                <a:pos x="connisteX26" y="connsiteY26"/>
              </a:cxn>
              <a:cxn ang="0">
                <a:pos x="connisteX27" y="connsiteY27"/>
              </a:cxn>
              <a:cxn ang="0">
                <a:pos x="connisteX28" y="connsiteY28"/>
              </a:cxn>
              <a:cxn ang="0">
                <a:pos x="connisteX29" y="connsiteY29"/>
              </a:cxn>
              <a:cxn ang="0">
                <a:pos x="connisteX30" y="connsiteY30"/>
              </a:cxn>
              <a:cxn ang="0">
                <a:pos x="connisteX31" y="connsiteY31"/>
              </a:cxn>
              <a:cxn ang="0">
                <a:pos x="connisteX32" y="connsiteY32"/>
              </a:cxn>
              <a:cxn ang="0">
                <a:pos x="connisteX33" y="connsiteY33"/>
              </a:cxn>
              <a:cxn ang="0">
                <a:pos x="connisteX34" y="connsiteY34"/>
              </a:cxn>
              <a:cxn ang="0">
                <a:pos x="connisteX35" y="connsiteY35"/>
              </a:cxn>
              <a:cxn ang="0">
                <a:pos x="connisteX36" y="connsiteY36"/>
              </a:cxn>
              <a:cxn ang="0">
                <a:pos x="connisteX37" y="connsiteY37"/>
              </a:cxn>
              <a:cxn ang="0">
                <a:pos x="connisteX38" y="connsiteY38"/>
              </a:cxn>
              <a:cxn ang="0">
                <a:pos x="connisteX39" y="connsiteY39"/>
              </a:cxn>
              <a:cxn ang="0">
                <a:pos x="connisteX40" y="connsiteY40"/>
              </a:cxn>
              <a:cxn ang="0">
                <a:pos x="connisteX41" y="connsiteY41"/>
              </a:cxn>
              <a:cxn ang="0">
                <a:pos x="connisteX42" y="connsiteY42"/>
              </a:cxn>
              <a:cxn ang="0">
                <a:pos x="connisteX43" y="connsiteY43"/>
              </a:cxn>
              <a:cxn ang="0">
                <a:pos x="connisteX44" y="connsiteY44"/>
              </a:cxn>
              <a:cxn ang="0">
                <a:pos x="connisteX45" y="connsiteY45"/>
              </a:cxn>
              <a:cxn ang="0">
                <a:pos x="connisteX46" y="connsiteY46"/>
              </a:cxn>
              <a:cxn ang="0">
                <a:pos x="connisteX47" y="connsiteY47"/>
              </a:cxn>
              <a:cxn ang="0">
                <a:pos x="connisteX48" y="connsiteY48"/>
              </a:cxn>
              <a:cxn ang="0">
                <a:pos x="connisteX49" y="connsiteY49"/>
              </a:cxn>
              <a:cxn ang="0">
                <a:pos x="connisteX50" y="connsiteY50"/>
              </a:cxn>
              <a:cxn ang="0">
                <a:pos x="connisteX51" y="connsiteY51"/>
              </a:cxn>
              <a:cxn ang="0">
                <a:pos x="connisteX52" y="connsiteY52"/>
              </a:cxn>
              <a:cxn ang="0">
                <a:pos x="connisteX53" y="connsiteY53"/>
              </a:cxn>
              <a:cxn ang="0">
                <a:pos x="connisteX54" y="connsiteY54"/>
              </a:cxn>
              <a:cxn ang="0">
                <a:pos x="connisteX55" y="connsiteY55"/>
              </a:cxn>
              <a:cxn ang="0">
                <a:pos x="connisteX56" y="connsiteY56"/>
              </a:cxn>
              <a:cxn ang="0">
                <a:pos x="connisteX57" y="connsiteY57"/>
              </a:cxn>
              <a:cxn ang="0">
                <a:pos x="connisteX58" y="connsiteY58"/>
              </a:cxn>
              <a:cxn ang="0">
                <a:pos x="connisteX59" y="connsiteY59"/>
              </a:cxn>
              <a:cxn ang="0">
                <a:pos x="connisteX60" y="connsiteY60"/>
              </a:cxn>
              <a:cxn ang="0">
                <a:pos x="connisteX61" y="connsiteY61"/>
              </a:cxn>
              <a:cxn ang="0">
                <a:pos x="connisteX62" y="connsiteY62"/>
              </a:cxn>
              <a:cxn ang="0">
                <a:pos x="connisteX63" y="connsiteY63"/>
              </a:cxn>
              <a:cxn ang="0">
                <a:pos x="connisteX64" y="connsiteY64"/>
              </a:cxn>
              <a:cxn ang="0">
                <a:pos x="connisteX65" y="connsiteY65"/>
              </a:cxn>
              <a:cxn ang="0">
                <a:pos x="connisteX66" y="connsiteY66"/>
              </a:cxn>
              <a:cxn ang="0">
                <a:pos x="connisteX67" y="connsiteY67"/>
              </a:cxn>
              <a:cxn ang="0">
                <a:pos x="connisteX68" y="connsiteY68"/>
              </a:cxn>
              <a:cxn ang="0">
                <a:pos x="connisteX69" y="connsiteY69"/>
              </a:cxn>
              <a:cxn ang="0">
                <a:pos x="connisteX70" y="connsiteY70"/>
              </a:cxn>
              <a:cxn ang="0">
                <a:pos x="connisteX71" y="connsiteY71"/>
              </a:cxn>
              <a:cxn ang="0">
                <a:pos x="connisteX72" y="connsiteY72"/>
              </a:cxn>
              <a:cxn ang="0">
                <a:pos x="connisteX73" y="connsiteY73"/>
              </a:cxn>
              <a:cxn ang="0">
                <a:pos x="connisteX74" y="connsiteY74"/>
              </a:cxn>
              <a:cxn ang="0">
                <a:pos x="connisteX75" y="connsiteY75"/>
              </a:cxn>
              <a:cxn ang="0">
                <a:pos x="connisteX76" y="connsiteY76"/>
              </a:cxn>
              <a:cxn ang="0">
                <a:pos x="connisteX77" y="connsiteY77"/>
              </a:cxn>
              <a:cxn ang="0">
                <a:pos x="connisteX78" y="connsiteY78"/>
              </a:cxn>
              <a:cxn ang="0">
                <a:pos x="connisteX79" y="connsiteY79"/>
              </a:cxn>
              <a:cxn ang="0">
                <a:pos x="connisteX80" y="connsiteY80"/>
              </a:cxn>
              <a:cxn ang="0">
                <a:pos x="connisteX81" y="connsiteY81"/>
              </a:cxn>
              <a:cxn ang="0">
                <a:pos x="connisteX82" y="connsiteY82"/>
              </a:cxn>
              <a:cxn ang="0">
                <a:pos x="connisteX83" y="connsiteY83"/>
              </a:cxn>
            </a:cxnLst>
            <a:rect l="l" t="t" r="r" b="b"/>
            <a:pathLst>
              <a:path w="3362016" h="4665056">
                <a:moveTo>
                  <a:pt x="2725222" y="1688116"/>
                </a:moveTo>
                <a:cubicBezTo>
                  <a:pt x="2717602" y="1750981"/>
                  <a:pt x="2647117" y="1930686"/>
                  <a:pt x="2725222" y="2012601"/>
                </a:cubicBezTo>
                <a:cubicBezTo>
                  <a:pt x="2803327" y="2094516"/>
                  <a:pt x="2998272" y="2079276"/>
                  <a:pt x="3116382" y="2098326"/>
                </a:cubicBezTo>
                <a:cubicBezTo>
                  <a:pt x="3234492" y="2117376"/>
                  <a:pt x="3268782" y="2079276"/>
                  <a:pt x="3316407" y="2107851"/>
                </a:cubicBezTo>
                <a:cubicBezTo>
                  <a:pt x="3364032" y="2136426"/>
                  <a:pt x="3369747" y="2203101"/>
                  <a:pt x="3354507" y="2241201"/>
                </a:cubicBezTo>
                <a:cubicBezTo>
                  <a:pt x="3339267" y="2279301"/>
                  <a:pt x="3331647" y="2272316"/>
                  <a:pt x="3240207" y="2298986"/>
                </a:cubicBezTo>
                <a:cubicBezTo>
                  <a:pt x="3148767" y="2325656"/>
                  <a:pt x="3073837" y="2354231"/>
                  <a:pt x="2896672" y="2375186"/>
                </a:cubicBezTo>
                <a:cubicBezTo>
                  <a:pt x="2719507" y="2396141"/>
                  <a:pt x="2551232" y="2396141"/>
                  <a:pt x="2353112" y="2403761"/>
                </a:cubicBezTo>
                <a:cubicBezTo>
                  <a:pt x="2154992" y="2411381"/>
                  <a:pt x="2043867" y="2413286"/>
                  <a:pt x="1904802" y="2413286"/>
                </a:cubicBezTo>
                <a:cubicBezTo>
                  <a:pt x="1765737" y="2413286"/>
                  <a:pt x="1733352" y="2438051"/>
                  <a:pt x="1657152" y="2403761"/>
                </a:cubicBezTo>
                <a:cubicBezTo>
                  <a:pt x="1580952" y="2369471"/>
                  <a:pt x="1538407" y="2323116"/>
                  <a:pt x="1523167" y="2241201"/>
                </a:cubicBezTo>
                <a:cubicBezTo>
                  <a:pt x="1507927" y="2159286"/>
                  <a:pt x="1563807" y="2130711"/>
                  <a:pt x="1580952" y="1993551"/>
                </a:cubicBezTo>
                <a:cubicBezTo>
                  <a:pt x="1598097" y="1856391"/>
                  <a:pt x="1598097" y="1716691"/>
                  <a:pt x="1609527" y="1554766"/>
                </a:cubicBezTo>
                <a:cubicBezTo>
                  <a:pt x="1620957" y="1392841"/>
                  <a:pt x="1640007" y="1291241"/>
                  <a:pt x="1638102" y="1182656"/>
                </a:cubicBezTo>
                <a:cubicBezTo>
                  <a:pt x="1636197" y="1074071"/>
                  <a:pt x="1622862" y="1072166"/>
                  <a:pt x="1600002" y="1011206"/>
                </a:cubicBezTo>
                <a:cubicBezTo>
                  <a:pt x="1577142" y="950246"/>
                  <a:pt x="1568887" y="893096"/>
                  <a:pt x="1523167" y="877856"/>
                </a:cubicBezTo>
                <a:cubicBezTo>
                  <a:pt x="1477447" y="862616"/>
                  <a:pt x="1416487" y="870236"/>
                  <a:pt x="1370767" y="935006"/>
                </a:cubicBezTo>
                <a:cubicBezTo>
                  <a:pt x="1325047" y="999776"/>
                  <a:pt x="1325047" y="1093121"/>
                  <a:pt x="1294567" y="1201706"/>
                </a:cubicBezTo>
                <a:cubicBezTo>
                  <a:pt x="1264087" y="1310291"/>
                  <a:pt x="1267897" y="1425226"/>
                  <a:pt x="1218367" y="1478566"/>
                </a:cubicBezTo>
                <a:cubicBezTo>
                  <a:pt x="1168837" y="1531906"/>
                  <a:pt x="1105337" y="1486186"/>
                  <a:pt x="1046282" y="1469041"/>
                </a:cubicBezTo>
                <a:cubicBezTo>
                  <a:pt x="987227" y="1451896"/>
                  <a:pt x="926267" y="1507141"/>
                  <a:pt x="922457" y="1392841"/>
                </a:cubicBezTo>
                <a:cubicBezTo>
                  <a:pt x="918647" y="1278541"/>
                  <a:pt x="987227" y="1077881"/>
                  <a:pt x="1027232" y="896906"/>
                </a:cubicBezTo>
                <a:cubicBezTo>
                  <a:pt x="1067237" y="715931"/>
                  <a:pt x="1104067" y="606711"/>
                  <a:pt x="1123117" y="486696"/>
                </a:cubicBezTo>
                <a:cubicBezTo>
                  <a:pt x="1142167" y="366681"/>
                  <a:pt x="1123117" y="375571"/>
                  <a:pt x="1123117" y="295561"/>
                </a:cubicBezTo>
                <a:cubicBezTo>
                  <a:pt x="1123117" y="215551"/>
                  <a:pt x="1153597" y="145066"/>
                  <a:pt x="1123117" y="86011"/>
                </a:cubicBezTo>
                <a:cubicBezTo>
                  <a:pt x="1092637" y="26956"/>
                  <a:pt x="1031042" y="2191"/>
                  <a:pt x="970082" y="286"/>
                </a:cubicBezTo>
                <a:cubicBezTo>
                  <a:pt x="909122" y="-1619"/>
                  <a:pt x="855782" y="4096"/>
                  <a:pt x="817682" y="76486"/>
                </a:cubicBezTo>
                <a:cubicBezTo>
                  <a:pt x="779582" y="148876"/>
                  <a:pt x="815777" y="293656"/>
                  <a:pt x="779582" y="362236"/>
                </a:cubicBezTo>
                <a:cubicBezTo>
                  <a:pt x="743387" y="430816"/>
                  <a:pt x="712272" y="420021"/>
                  <a:pt x="636072" y="420021"/>
                </a:cubicBezTo>
                <a:cubicBezTo>
                  <a:pt x="559872" y="420021"/>
                  <a:pt x="472242" y="364141"/>
                  <a:pt x="397947" y="362236"/>
                </a:cubicBezTo>
                <a:cubicBezTo>
                  <a:pt x="323652" y="360331"/>
                  <a:pt x="296982" y="396526"/>
                  <a:pt x="264597" y="409861"/>
                </a:cubicBezTo>
                <a:cubicBezTo>
                  <a:pt x="232212" y="423196"/>
                  <a:pt x="262692" y="412401"/>
                  <a:pt x="236022" y="429546"/>
                </a:cubicBezTo>
                <a:cubicBezTo>
                  <a:pt x="209352" y="446691"/>
                  <a:pt x="176332" y="418116"/>
                  <a:pt x="130612" y="496221"/>
                </a:cubicBezTo>
                <a:cubicBezTo>
                  <a:pt x="84892" y="574326"/>
                  <a:pt x="25837" y="610521"/>
                  <a:pt x="6787" y="820071"/>
                </a:cubicBezTo>
                <a:cubicBezTo>
                  <a:pt x="-12263" y="1029621"/>
                  <a:pt x="12502" y="1270286"/>
                  <a:pt x="35362" y="1545241"/>
                </a:cubicBezTo>
                <a:cubicBezTo>
                  <a:pt x="58222" y="1820196"/>
                  <a:pt x="105847" y="1974501"/>
                  <a:pt x="121087" y="2193576"/>
                </a:cubicBezTo>
                <a:cubicBezTo>
                  <a:pt x="136327" y="2412651"/>
                  <a:pt x="113467" y="2495201"/>
                  <a:pt x="111562" y="2641886"/>
                </a:cubicBezTo>
                <a:cubicBezTo>
                  <a:pt x="109657" y="2788571"/>
                  <a:pt x="90607" y="2838736"/>
                  <a:pt x="111562" y="2928271"/>
                </a:cubicBezTo>
                <a:cubicBezTo>
                  <a:pt x="132517" y="3017806"/>
                  <a:pt x="161727" y="3055906"/>
                  <a:pt x="216972" y="3090196"/>
                </a:cubicBezTo>
                <a:cubicBezTo>
                  <a:pt x="272217" y="3124486"/>
                  <a:pt x="335082" y="3118771"/>
                  <a:pt x="388422" y="3099721"/>
                </a:cubicBezTo>
                <a:cubicBezTo>
                  <a:pt x="441762" y="3080671"/>
                  <a:pt x="464622" y="3050191"/>
                  <a:pt x="483672" y="2994946"/>
                </a:cubicBezTo>
                <a:cubicBezTo>
                  <a:pt x="502722" y="2939701"/>
                  <a:pt x="489387" y="2892076"/>
                  <a:pt x="483672" y="2823496"/>
                </a:cubicBezTo>
                <a:cubicBezTo>
                  <a:pt x="477957" y="2754916"/>
                  <a:pt x="447477" y="2708561"/>
                  <a:pt x="455097" y="2651411"/>
                </a:cubicBezTo>
                <a:cubicBezTo>
                  <a:pt x="462717" y="2594261"/>
                  <a:pt x="483672" y="2563781"/>
                  <a:pt x="521772" y="2537111"/>
                </a:cubicBezTo>
                <a:cubicBezTo>
                  <a:pt x="559872" y="2510441"/>
                  <a:pt x="604322" y="2504726"/>
                  <a:pt x="646232" y="2518061"/>
                </a:cubicBezTo>
                <a:cubicBezTo>
                  <a:pt x="688142" y="2531396"/>
                  <a:pt x="705287" y="2546636"/>
                  <a:pt x="731957" y="2603786"/>
                </a:cubicBezTo>
                <a:cubicBezTo>
                  <a:pt x="758627" y="2660936"/>
                  <a:pt x="756722" y="2753011"/>
                  <a:pt x="779582" y="2804446"/>
                </a:cubicBezTo>
                <a:cubicBezTo>
                  <a:pt x="802442" y="2855881"/>
                  <a:pt x="806252" y="2850166"/>
                  <a:pt x="846257" y="2861596"/>
                </a:cubicBezTo>
                <a:cubicBezTo>
                  <a:pt x="886262" y="2873026"/>
                  <a:pt x="842447" y="2871121"/>
                  <a:pt x="979607" y="2861596"/>
                </a:cubicBezTo>
                <a:cubicBezTo>
                  <a:pt x="1116767" y="2852071"/>
                  <a:pt x="1382197" y="2821591"/>
                  <a:pt x="1532692" y="2813971"/>
                </a:cubicBezTo>
                <a:cubicBezTo>
                  <a:pt x="1683187" y="2806351"/>
                  <a:pt x="1653342" y="2819686"/>
                  <a:pt x="1733352" y="2823496"/>
                </a:cubicBezTo>
                <a:cubicBezTo>
                  <a:pt x="1813362" y="2827306"/>
                  <a:pt x="1883847" y="2806351"/>
                  <a:pt x="1933377" y="2833021"/>
                </a:cubicBezTo>
                <a:cubicBezTo>
                  <a:pt x="1982907" y="2859691"/>
                  <a:pt x="1961952" y="2901601"/>
                  <a:pt x="1981002" y="2956846"/>
                </a:cubicBezTo>
                <a:cubicBezTo>
                  <a:pt x="2000052" y="3012091"/>
                  <a:pt x="2000687" y="3040666"/>
                  <a:pt x="2029262" y="3109246"/>
                </a:cubicBezTo>
                <a:cubicBezTo>
                  <a:pt x="2057837" y="3177826"/>
                  <a:pt x="2069267" y="3239421"/>
                  <a:pt x="2124512" y="3300381"/>
                </a:cubicBezTo>
                <a:cubicBezTo>
                  <a:pt x="2179757" y="3361341"/>
                  <a:pt x="2244527" y="3384201"/>
                  <a:pt x="2305487" y="3414681"/>
                </a:cubicBezTo>
                <a:cubicBezTo>
                  <a:pt x="2366447" y="3445161"/>
                  <a:pt x="2368352" y="3443256"/>
                  <a:pt x="2429312" y="3452781"/>
                </a:cubicBezTo>
                <a:cubicBezTo>
                  <a:pt x="2490272" y="3462306"/>
                  <a:pt x="2548057" y="3456591"/>
                  <a:pt x="2610922" y="3462306"/>
                </a:cubicBezTo>
                <a:cubicBezTo>
                  <a:pt x="2673787" y="3468021"/>
                  <a:pt x="2689027" y="3471831"/>
                  <a:pt x="2744272" y="3481356"/>
                </a:cubicBezTo>
                <a:cubicBezTo>
                  <a:pt x="2799517" y="3490881"/>
                  <a:pt x="2831902" y="3488976"/>
                  <a:pt x="2887147" y="3509931"/>
                </a:cubicBezTo>
                <a:cubicBezTo>
                  <a:pt x="2942392" y="3530886"/>
                  <a:pt x="2977317" y="3540411"/>
                  <a:pt x="3021132" y="3586131"/>
                </a:cubicBezTo>
                <a:cubicBezTo>
                  <a:pt x="3064947" y="3631851"/>
                  <a:pt x="3089712" y="3651536"/>
                  <a:pt x="3106857" y="3739166"/>
                </a:cubicBezTo>
                <a:cubicBezTo>
                  <a:pt x="3124002" y="3826796"/>
                  <a:pt x="3154482" y="3956336"/>
                  <a:pt x="3106857" y="4024916"/>
                </a:cubicBezTo>
                <a:cubicBezTo>
                  <a:pt x="3059232" y="4093496"/>
                  <a:pt x="3018592" y="4067461"/>
                  <a:pt x="2868097" y="4082701"/>
                </a:cubicBezTo>
                <a:cubicBezTo>
                  <a:pt x="2717602" y="4097941"/>
                  <a:pt x="2484557" y="4107466"/>
                  <a:pt x="2353112" y="4101751"/>
                </a:cubicBezTo>
                <a:cubicBezTo>
                  <a:pt x="2221667" y="4096036"/>
                  <a:pt x="2265482" y="4063016"/>
                  <a:pt x="2210237" y="4053491"/>
                </a:cubicBezTo>
                <a:cubicBezTo>
                  <a:pt x="2154992" y="4043966"/>
                  <a:pt x="2126417" y="4017296"/>
                  <a:pt x="2076887" y="4053491"/>
                </a:cubicBezTo>
                <a:cubicBezTo>
                  <a:pt x="2027357" y="4089686"/>
                  <a:pt x="2032437" y="4189381"/>
                  <a:pt x="1961952" y="4235101"/>
                </a:cubicBezTo>
                <a:cubicBezTo>
                  <a:pt x="1891467" y="4280821"/>
                  <a:pt x="1780977" y="4326541"/>
                  <a:pt x="1723827" y="4282726"/>
                </a:cubicBezTo>
                <a:cubicBezTo>
                  <a:pt x="1666677" y="4238911"/>
                  <a:pt x="1680012" y="4131596"/>
                  <a:pt x="1676202" y="4015391"/>
                </a:cubicBezTo>
                <a:cubicBezTo>
                  <a:pt x="1672392" y="3899186"/>
                  <a:pt x="1689537" y="3805841"/>
                  <a:pt x="1704777" y="3701066"/>
                </a:cubicBezTo>
                <a:cubicBezTo>
                  <a:pt x="1720017" y="3596291"/>
                  <a:pt x="1746687" y="3572796"/>
                  <a:pt x="1752402" y="3490881"/>
                </a:cubicBezTo>
                <a:cubicBezTo>
                  <a:pt x="1758117" y="3408966"/>
                  <a:pt x="1750497" y="3344196"/>
                  <a:pt x="1733352" y="3290856"/>
                </a:cubicBezTo>
                <a:cubicBezTo>
                  <a:pt x="1716207" y="3237516"/>
                  <a:pt x="1710492" y="3233706"/>
                  <a:pt x="1666677" y="3224181"/>
                </a:cubicBezTo>
                <a:cubicBezTo>
                  <a:pt x="1622862" y="3214656"/>
                  <a:pt x="1563172" y="3218466"/>
                  <a:pt x="1513642" y="3243231"/>
                </a:cubicBezTo>
                <a:cubicBezTo>
                  <a:pt x="1464112" y="3267996"/>
                  <a:pt x="1448872" y="3269901"/>
                  <a:pt x="1418392" y="3348006"/>
                </a:cubicBezTo>
                <a:cubicBezTo>
                  <a:pt x="1387912" y="3426111"/>
                  <a:pt x="1372672" y="3476276"/>
                  <a:pt x="1361242" y="3634391"/>
                </a:cubicBezTo>
                <a:cubicBezTo>
                  <a:pt x="1349812" y="3792506"/>
                  <a:pt x="1361242" y="3996976"/>
                  <a:pt x="1361242" y="4139851"/>
                </a:cubicBezTo>
                <a:cubicBezTo>
                  <a:pt x="1361242" y="4282726"/>
                  <a:pt x="1372672" y="4267486"/>
                  <a:pt x="1361242" y="4349401"/>
                </a:cubicBezTo>
                <a:cubicBezTo>
                  <a:pt x="1349812" y="4431316"/>
                  <a:pt x="1370767" y="4492911"/>
                  <a:pt x="1304092" y="4550061"/>
                </a:cubicBezTo>
                <a:cubicBezTo>
                  <a:pt x="1237417" y="4607211"/>
                  <a:pt x="1126292" y="4614831"/>
                  <a:pt x="1027232" y="4635786"/>
                </a:cubicBezTo>
                <a:cubicBezTo>
                  <a:pt x="928172" y="4656741"/>
                  <a:pt x="867212" y="4651026"/>
                  <a:pt x="808157" y="4654836"/>
                </a:cubicBezTo>
                <a:cubicBezTo>
                  <a:pt x="749102" y="4658646"/>
                  <a:pt x="722432" y="4675791"/>
                  <a:pt x="731957" y="4654836"/>
                </a:cubicBezTo>
              </a:path>
            </a:pathLst>
          </a:cu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" name="图片 2" descr="logo-透视不带白底1000pix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80705" y="5974080"/>
            <a:ext cx="713412" cy="720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DF4"/>
        </a:solidFill>
        <a:effectLst/>
      </p:bgPr>
    </p:bg>
    <p:spTree>
      <p:nvGrpSpPr>
        <p:cNvPr id="1" name=""/>
        <p:cNvGrpSpPr/>
        <p:nvPr/>
      </p:nvGrpSpPr>
      <p:grpSpPr/>
      <p:grpSp>
        <p:nvGrpSpPr>
          <p:cNvPr id="11" name="组合 10"/>
          <p:cNvGrpSpPr/>
          <p:nvPr/>
        </p:nvGrpSpPr>
        <p:grpSpPr>
          <a:xfrm>
            <a:off x="1400810" y="114935"/>
            <a:ext cx="6343015" cy="6742430"/>
            <a:chOff x="1695" y="181"/>
            <a:chExt cx="10620" cy="10618"/>
          </a:xfrm>
        </p:grpSpPr>
        <p:pic>
          <p:nvPicPr>
            <p:cNvPr id="3" name="图片 2" descr="大班-有趣的身体器官 - 副本18"/>
            <p:cNvPicPr>
              <a:picLocks noChangeAspect="1"/>
            </p:cNvPicPr>
            <p:nvPr/>
          </p:nvPicPr>
          <p:blipFill>
            <a:blip r:embed="rId1"/>
            <a:srcRect t="4955" b="7278"/>
            <a:stretch>
              <a:fillRect/>
            </a:stretch>
          </p:blipFill>
          <p:spPr>
            <a:xfrm>
              <a:off x="1695" y="181"/>
              <a:ext cx="10620" cy="10619"/>
            </a:xfrm>
            <a:prstGeom prst="rect">
              <a:avLst/>
            </a:prstGeom>
          </p:spPr>
        </p:pic>
        <p:pic>
          <p:nvPicPr>
            <p:cNvPr id="10" name="图片 9" descr="55555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273" y="3082"/>
              <a:ext cx="2340" cy="1035"/>
            </a:xfrm>
            <a:prstGeom prst="rect">
              <a:avLst/>
            </a:prstGeom>
          </p:spPr>
        </p:pic>
      </p:grpSp>
      <p:sp>
        <p:nvSpPr>
          <p:cNvPr id="2" name="文本框 1"/>
          <p:cNvSpPr txBox="1"/>
          <p:nvPr/>
        </p:nvSpPr>
        <p:spPr>
          <a:xfrm>
            <a:off x="3455670" y="1957070"/>
            <a:ext cx="178371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zh-CN" sz="24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谜底：眼睛</a:t>
            </a:r>
            <a:endParaRPr lang="zh-CN" altLang="zh-CN" sz="240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2334260" y="4712335"/>
            <a:ext cx="3443605" cy="942975"/>
          </a:xfrm>
          <a:prstGeom prst="line">
            <a:avLst/>
          </a:prstGeom>
          <a:ln w="19050" cap="rnd" cmpd="sng">
            <a:solidFill>
              <a:srgbClr val="0070C0"/>
            </a:solidFill>
            <a:prstDash val="solid"/>
            <a:round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3209290" y="4712335"/>
            <a:ext cx="78740" cy="933450"/>
          </a:xfrm>
          <a:prstGeom prst="line">
            <a:avLst/>
          </a:prstGeom>
          <a:ln w="19050" cap="rnd" cmpd="sng">
            <a:solidFill>
              <a:srgbClr val="0070C0"/>
            </a:solidFill>
            <a:prstDash val="solid"/>
            <a:round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>
            <a:off x="4173855" y="4712335"/>
            <a:ext cx="716915" cy="923925"/>
          </a:xfrm>
          <a:prstGeom prst="line">
            <a:avLst/>
          </a:prstGeom>
          <a:ln w="19050" cap="rnd" cmpd="sng">
            <a:solidFill>
              <a:srgbClr val="0070C0"/>
            </a:solidFill>
            <a:prstDash val="solid"/>
            <a:round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/>
        </p:nvCxnSpPr>
        <p:spPr>
          <a:xfrm flipH="1">
            <a:off x="4041775" y="4682490"/>
            <a:ext cx="1001395" cy="963295"/>
          </a:xfrm>
          <a:prstGeom prst="line">
            <a:avLst/>
          </a:prstGeom>
          <a:ln w="19050" cap="rnd" cmpd="sng">
            <a:solidFill>
              <a:srgbClr val="0070C0"/>
            </a:solidFill>
            <a:prstDash val="solid"/>
            <a:round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/>
        </p:nvCxnSpPr>
        <p:spPr>
          <a:xfrm flipH="1">
            <a:off x="6674485" y="4701540"/>
            <a:ext cx="28575" cy="963295"/>
          </a:xfrm>
          <a:prstGeom prst="line">
            <a:avLst/>
          </a:prstGeom>
          <a:ln w="19050" cap="rnd" cmpd="sng">
            <a:solidFill>
              <a:srgbClr val="0070C0"/>
            </a:solidFill>
            <a:prstDash val="solid"/>
            <a:round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 flipH="1">
            <a:off x="2343785" y="4682490"/>
            <a:ext cx="3512820" cy="934720"/>
          </a:xfrm>
          <a:prstGeom prst="line">
            <a:avLst/>
          </a:prstGeom>
          <a:ln w="19050" cap="rnd" cmpd="sng">
            <a:solidFill>
              <a:srgbClr val="0070C0"/>
            </a:solidFill>
            <a:prstDash val="solid"/>
            <a:round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pic>
        <p:nvPicPr>
          <p:cNvPr id="12" name="图片 11" descr="logo-透视不带白底1000pix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80705" y="5974080"/>
            <a:ext cx="713412" cy="720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tile tx="50800" ty="-488950" sx="100000" sy="100000" flip="none" algn="tl"/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2" name="图片 1" descr="大班-有趣的身体器官 - 副本1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2965" y="0"/>
            <a:ext cx="7010400" cy="6858000"/>
          </a:xfrm>
          <a:prstGeom prst="rect">
            <a:avLst/>
          </a:prstGeom>
        </p:spPr>
      </p:pic>
      <p:pic>
        <p:nvPicPr>
          <p:cNvPr id="3" name="08-02-儿歌《奇妙的器官》">
            <a:hlinkClick r:id="" action="ppaction://media"/>
          </p:cNvPr>
          <p:cNvPicPr/>
          <p:nvPr>
            <a:audioFile r:link="rId3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418080" y="6185535"/>
            <a:ext cx="619125" cy="619125"/>
          </a:xfrm>
          <a:prstGeom prst="rect">
            <a:avLst/>
          </a:prstGeom>
        </p:spPr>
      </p:pic>
      <p:pic>
        <p:nvPicPr>
          <p:cNvPr id="4" name="图片 3" descr="logo-透视不带白底1000pix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80705" y="5974080"/>
            <a:ext cx="713412" cy="720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audio>
              <p:cMediaNode>
                <p:cTn id="2" fill="hold" display="1">
                  <p:stCondLst>
                    <p:cond delay="indefinite"/>
                  </p:stCondLst>
                  <p:endCondLst>
                    <p:cond evt="onStopAudio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tags/tag1.xml><?xml version="1.0" encoding="utf-8"?>
<p:tagLst xmlns:p="http://schemas.openxmlformats.org/presentationml/2006/main">
  <p:tag name="commondata" val="eyJoZGlkIjoiNTc3YzkzNjQ3NWNhODg2OTk1MTUyMmMwZDE1YmIzMjcifQ=="/>
</p:tagLst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567</Words>
  <Application>WPS 演示</Application>
  <PresentationFormat>宽屏</PresentationFormat>
  <Paragraphs>42</Paragraphs>
  <Slides>16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16</vt:i4>
      </vt:variant>
    </vt:vector>
  </HeadingPairs>
  <TitlesOfParts>
    <vt:vector size="25" baseType="lpstr">
      <vt:lpstr>Arial</vt:lpstr>
      <vt:lpstr>宋体</vt:lpstr>
      <vt:lpstr>Wingdings</vt:lpstr>
      <vt:lpstr>楷体</vt:lpstr>
      <vt:lpstr>微软雅黑</vt:lpstr>
      <vt:lpstr>Arial Unicode MS</vt:lpstr>
      <vt:lpstr>Calibri</vt:lpstr>
      <vt:lpstr>标准粗黑</vt:lpstr>
      <vt:lpstr>WPS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WPS_1724806743</cp:lastModifiedBy>
  <cp:revision>24</cp:revision>
  <dcterms:created xsi:type="dcterms:W3CDTF">2023-08-09T12:44:00Z</dcterms:created>
  <dcterms:modified xsi:type="dcterms:W3CDTF">2025-04-09T02:41:09Z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3B0086CAF875411CACBDA13AB9801EF4_13</vt:lpwstr>
  </property>
  <property fmtid="{D5CDD505-2E9C-101B-9397-08002B2CF9AE}" pid="3" name="KSOProductBuildVer">
    <vt:lpwstr>2052-12.1.0.20305</vt:lpwstr>
  </property>
</Properties>
</file>